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im\AppData\Local\Microsoft\Windows\Temporary%20Internet%20Files\Content.Outlook\KKGHAQQE\HR_Kub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im\AppData\Local\Microsoft\Windows\Temporary%20Internet%20Files\Content.Outlook\KKGHAQQE\&#197;rstatistik%202012-2013%20(3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im\AppData\Local\Microsoft\Windows\Temporary%20Internet%20Files\Content.Outlook\KKGHAQQE\&#197;rstatistik%202012-2013%20(3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im\AppData\Local\Microsoft\Windows\Temporary%20Internet%20Files\Content.Outlook\KKGHAQQE\&#197;rstatistik%202012-2013%20(3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im\AppData\Local\Microsoft\Windows\Temporary%20Internet%20Files\Content.Outlook\KKGHAQQE\&#197;rstatistik%202012-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im\AppData\Local\Microsoft\Windows\Temporary%20Internet%20Files\Content.Outlook\KKGHAQQE\&#197;rstatistik%202012-2013%20(3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im\AppData\Local\Microsoft\Windows\Temporary%20Internet%20Files\Content.Outlook\KKGHAQQE\&#197;rstatistik%202012-2013%20(3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im\AppData\Local\Microsoft\Windows\Temporary%20Internet%20Files\Content.Outlook\KKGHAQQE\&#197;rstatistik%202012-2013%20(3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im\AppData\Local\Microsoft\Windows\Temporary%20Internet%20Files\Content.Outlook\KKGHAQQE\&#197;rstatistik%202012-2013%20(3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im\AppData\Local\Microsoft\Windows\Temporary%20Internet%20Files\Content.Outlook\KKGHAQQE\&#197;rstatistik%202012-2013%20(3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im\AppData\Local\Microsoft\Windows\Temporary%20Internet%20Files\Content.Outlook\KKGHAQQE\&#197;rstatistik%202012-2013%20(3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im\AppData\Local\Microsoft\Windows\Temporary%20Internet%20Files\Content.Outlook\KKGHAQQE\&#197;rstatistik%202012-2013%20(3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plotArea>
      <c:layout>
        <c:manualLayout>
          <c:layoutTarget val="inner"/>
          <c:xMode val="edge"/>
          <c:yMode val="edge"/>
          <c:x val="9.6410637757814791E-2"/>
          <c:y val="1.5510135020403484E-2"/>
          <c:w val="0.79641288882299432"/>
          <c:h val="0.88857254872488067"/>
        </c:manualLayout>
      </c:layout>
      <c:barChart>
        <c:barDir val="col"/>
        <c:grouping val="clustered"/>
        <c:ser>
          <c:idx val="0"/>
          <c:order val="0"/>
          <c:tx>
            <c:strRef>
              <c:f>'lisdb KOMLIS_AS Løn og Pers (3)'!$I$10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'lisdb KOMLIS_AS Løn og Pers (3)'!$F$11:$F$12</c:f>
              <c:strCache>
                <c:ptCount val="2"/>
                <c:pt idx="0">
                  <c:v>under 8 dage</c:v>
                </c:pt>
                <c:pt idx="1">
                  <c:v>8 dage og derover</c:v>
                </c:pt>
              </c:strCache>
            </c:strRef>
          </c:cat>
          <c:val>
            <c:numRef>
              <c:f>'lisdb KOMLIS_AS Løn og Pers (3)'!$I$11:$I$12</c:f>
              <c:numCache>
                <c:formatCode>0%</c:formatCode>
                <c:ptCount val="2"/>
                <c:pt idx="0">
                  <c:v>0.49692288555681458</c:v>
                </c:pt>
                <c:pt idx="1">
                  <c:v>0.5030771144431877</c:v>
                </c:pt>
              </c:numCache>
            </c:numRef>
          </c:val>
        </c:ser>
        <c:ser>
          <c:idx val="1"/>
          <c:order val="1"/>
          <c:tx>
            <c:strRef>
              <c:f>'lisdb KOMLIS_AS Løn og Pers (3)'!$J$10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'lisdb KOMLIS_AS Løn og Pers (3)'!$F$11:$F$12</c:f>
              <c:strCache>
                <c:ptCount val="2"/>
                <c:pt idx="0">
                  <c:v>under 8 dage</c:v>
                </c:pt>
                <c:pt idx="1">
                  <c:v>8 dage og derover</c:v>
                </c:pt>
              </c:strCache>
            </c:strRef>
          </c:cat>
          <c:val>
            <c:numRef>
              <c:f>'lisdb KOMLIS_AS Løn og Pers (3)'!$J$11:$J$12</c:f>
              <c:numCache>
                <c:formatCode>0%</c:formatCode>
                <c:ptCount val="2"/>
                <c:pt idx="0">
                  <c:v>0.45298769434104325</c:v>
                </c:pt>
                <c:pt idx="1">
                  <c:v>0.54701230565895642</c:v>
                </c:pt>
              </c:numCache>
            </c:numRef>
          </c:val>
        </c:ser>
        <c:axId val="139961856"/>
        <c:axId val="139963392"/>
      </c:barChart>
      <c:catAx>
        <c:axId val="139961856"/>
        <c:scaling>
          <c:orientation val="minMax"/>
        </c:scaling>
        <c:axPos val="b"/>
        <c:numFmt formatCode="General" sourceLinked="1"/>
        <c:tickLblPos val="nextTo"/>
        <c:crossAx val="139963392"/>
        <c:crosses val="autoZero"/>
        <c:auto val="1"/>
        <c:lblAlgn val="ctr"/>
        <c:lblOffset val="100"/>
      </c:catAx>
      <c:valAx>
        <c:axId val="139963392"/>
        <c:scaling>
          <c:orientation val="minMax"/>
        </c:scaling>
        <c:axPos val="l"/>
        <c:majorGridlines/>
        <c:numFmt formatCode="0%" sourceLinked="1"/>
        <c:tickLblPos val="nextTo"/>
        <c:crossAx val="1399618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pivotSource>
    <c:name>[Årstatistik 2012-2013 (3).xlsx]Klubber!Pivottabel2</c:name>
    <c:fmtId val="5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Klubber</a:t>
            </a:r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Klubber!$B$6:$B$7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Klubber!$A$8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Klubber!$B$8</c:f>
              <c:numCache>
                <c:formatCode>#,##0.0</c:formatCode>
                <c:ptCount val="1"/>
                <c:pt idx="0">
                  <c:v>3.9088117290135638</c:v>
                </c:pt>
              </c:numCache>
            </c:numRef>
          </c:val>
        </c:ser>
        <c:ser>
          <c:idx val="1"/>
          <c:order val="1"/>
          <c:tx>
            <c:strRef>
              <c:f>Klubber!$C$6:$C$7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Klubber!$A$8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Klubber!$C$8</c:f>
              <c:numCache>
                <c:formatCode>#,##0.0</c:formatCode>
                <c:ptCount val="1"/>
                <c:pt idx="0">
                  <c:v>4.0462853524430757</c:v>
                </c:pt>
              </c:numCache>
            </c:numRef>
          </c:val>
        </c:ser>
        <c:axId val="43976192"/>
        <c:axId val="44004096"/>
      </c:barChart>
      <c:catAx>
        <c:axId val="43976192"/>
        <c:scaling>
          <c:orientation val="minMax"/>
        </c:scaling>
        <c:axPos val="b"/>
        <c:majorTickMark val="none"/>
        <c:tickLblPos val="nextTo"/>
        <c:crossAx val="44004096"/>
        <c:crosses val="autoZero"/>
        <c:auto val="1"/>
        <c:lblAlgn val="ctr"/>
        <c:lblOffset val="100"/>
      </c:catAx>
      <c:valAx>
        <c:axId val="44004096"/>
        <c:scaling>
          <c:orientation val="minMax"/>
          <c:min val="0"/>
        </c:scaling>
        <c:axPos val="l"/>
        <c:majorGridlines/>
        <c:numFmt formatCode="#,##0.0" sourceLinked="1"/>
        <c:majorTickMark val="none"/>
        <c:tickLblPos val="nextTo"/>
        <c:crossAx val="439761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pivotSource>
    <c:name>[Årstatistik 2012-2013 (3).xlsx]BFO!Pivottabel2</c:name>
    <c:fmtId val="7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BFO'er</a:t>
            </a:r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BFO!$B$6:$B$7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BFO!$A$8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BFO!$B$8</c:f>
              <c:numCache>
                <c:formatCode>#,##0.0</c:formatCode>
                <c:ptCount val="1"/>
                <c:pt idx="0">
                  <c:v>5.7764370690261702</c:v>
                </c:pt>
              </c:numCache>
            </c:numRef>
          </c:val>
        </c:ser>
        <c:ser>
          <c:idx val="1"/>
          <c:order val="1"/>
          <c:tx>
            <c:strRef>
              <c:f>BFO!$C$6:$C$7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BFO!$A$8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BFO!$C$8</c:f>
              <c:numCache>
                <c:formatCode>#,##0.0</c:formatCode>
                <c:ptCount val="1"/>
                <c:pt idx="0">
                  <c:v>6.0952295258471869</c:v>
                </c:pt>
              </c:numCache>
            </c:numRef>
          </c:val>
        </c:ser>
        <c:axId val="47760128"/>
        <c:axId val="48601728"/>
      </c:barChart>
      <c:catAx>
        <c:axId val="47760128"/>
        <c:scaling>
          <c:orientation val="minMax"/>
        </c:scaling>
        <c:axPos val="b"/>
        <c:majorTickMark val="none"/>
        <c:tickLblPos val="nextTo"/>
        <c:crossAx val="48601728"/>
        <c:crosses val="autoZero"/>
        <c:auto val="1"/>
        <c:lblAlgn val="ctr"/>
        <c:lblOffset val="100"/>
      </c:catAx>
      <c:valAx>
        <c:axId val="48601728"/>
        <c:scaling>
          <c:orientation val="minMax"/>
          <c:min val="0"/>
        </c:scaling>
        <c:axPos val="l"/>
        <c:majorGridlines/>
        <c:numFmt formatCode="#,##0.0" sourceLinked="1"/>
        <c:majorTickMark val="none"/>
        <c:tickLblPos val="nextTo"/>
        <c:crossAx val="477601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pivotSource>
    <c:name>[Årstatistik 2012-2013 (3).xlsx]Folkeskoler!Pivottabel2</c:name>
    <c:fmtId val="6"/>
  </c:pivotSource>
  <c:chart>
    <c:title>
      <c:tx>
        <c:rich>
          <a:bodyPr/>
          <a:lstStyle/>
          <a:p>
            <a:pPr>
              <a:defRPr/>
            </a:pPr>
            <a:r>
              <a:rPr lang="da-DK"/>
              <a:t>Skoler excl. BFO</a:t>
            </a:r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Folkeskoler!$B$6:$B$7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Folkeskoler!$A$8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Folkeskoler!$B$8</c:f>
              <c:numCache>
                <c:formatCode>#,##0.0</c:formatCode>
                <c:ptCount val="1"/>
                <c:pt idx="0">
                  <c:v>5.4314505182417401</c:v>
                </c:pt>
              </c:numCache>
            </c:numRef>
          </c:val>
        </c:ser>
        <c:ser>
          <c:idx val="1"/>
          <c:order val="1"/>
          <c:tx>
            <c:strRef>
              <c:f>Folkeskoler!$C$6:$C$7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Folkeskoler!$A$8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Folkeskoler!$C$8</c:f>
              <c:numCache>
                <c:formatCode>#,##0.0</c:formatCode>
                <c:ptCount val="1"/>
                <c:pt idx="0">
                  <c:v>5.5303094008226878</c:v>
                </c:pt>
              </c:numCache>
            </c:numRef>
          </c:val>
        </c:ser>
        <c:axId val="48249472"/>
        <c:axId val="48597248"/>
      </c:barChart>
      <c:catAx>
        <c:axId val="48249472"/>
        <c:scaling>
          <c:orientation val="minMax"/>
        </c:scaling>
        <c:axPos val="b"/>
        <c:majorTickMark val="none"/>
        <c:tickLblPos val="nextTo"/>
        <c:crossAx val="48597248"/>
        <c:crosses val="autoZero"/>
        <c:auto val="1"/>
        <c:lblAlgn val="ctr"/>
        <c:lblOffset val="100"/>
      </c:catAx>
      <c:valAx>
        <c:axId val="48597248"/>
        <c:scaling>
          <c:orientation val="minMax"/>
          <c:min val="0"/>
        </c:scaling>
        <c:axPos val="l"/>
        <c:majorGridlines/>
        <c:numFmt formatCode="#,##0.0" sourceLinked="1"/>
        <c:majorTickMark val="none"/>
        <c:tickLblPos val="nextTo"/>
        <c:crossAx val="482494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pivotSource>
    <c:name>[Årstatistik 2012-2013.xlsx]Alder og køn!Pivottabel2</c:name>
    <c:fmtId val="29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Alder og køn, 2013</a:t>
            </a:r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'Alder og køn'!$B$7:$B$8</c:f>
              <c:strCache>
                <c:ptCount val="1"/>
                <c:pt idx="0">
                  <c:v>K</c:v>
                </c:pt>
              </c:strCache>
            </c:strRef>
          </c:tx>
          <c:cat>
            <c:strRef>
              <c:f>'Alder og køn'!$A$9:$A$17</c:f>
              <c:strCache>
                <c:ptCount val="8"/>
                <c:pt idx="0">
                  <c:v>0-17 år</c:v>
                </c:pt>
                <c:pt idx="1">
                  <c:v>18-24 år</c:v>
                </c:pt>
                <c:pt idx="2">
                  <c:v>25-29 år</c:v>
                </c:pt>
                <c:pt idx="3">
                  <c:v>30-39 år</c:v>
                </c:pt>
                <c:pt idx="4">
                  <c:v>40-49 år</c:v>
                </c:pt>
                <c:pt idx="5">
                  <c:v>50-59 år</c:v>
                </c:pt>
                <c:pt idx="6">
                  <c:v>60-65 år</c:v>
                </c:pt>
                <c:pt idx="7">
                  <c:v>Over 65 år</c:v>
                </c:pt>
              </c:strCache>
            </c:strRef>
          </c:cat>
          <c:val>
            <c:numRef>
              <c:f>'Alder og køn'!$B$9:$B$17</c:f>
              <c:numCache>
                <c:formatCode>#,##0.0</c:formatCode>
                <c:ptCount val="8"/>
                <c:pt idx="0">
                  <c:v>3.2075471698113254</c:v>
                </c:pt>
                <c:pt idx="1">
                  <c:v>6.6508811354116419</c:v>
                </c:pt>
                <c:pt idx="2">
                  <c:v>5.89672648907833</c:v>
                </c:pt>
                <c:pt idx="3">
                  <c:v>6.665971797101121</c:v>
                </c:pt>
                <c:pt idx="4">
                  <c:v>5.9574627042671109</c:v>
                </c:pt>
                <c:pt idx="5">
                  <c:v>6.2516066364914717</c:v>
                </c:pt>
                <c:pt idx="6">
                  <c:v>6.1250506916164333</c:v>
                </c:pt>
                <c:pt idx="7">
                  <c:v>2.5416325990819311</c:v>
                </c:pt>
              </c:numCache>
            </c:numRef>
          </c:val>
        </c:ser>
        <c:ser>
          <c:idx val="1"/>
          <c:order val="1"/>
          <c:tx>
            <c:strRef>
              <c:f>'Alder og køn'!$C$7:$C$8</c:f>
              <c:strCache>
                <c:ptCount val="1"/>
                <c:pt idx="0">
                  <c:v>M</c:v>
                </c:pt>
              </c:strCache>
            </c:strRef>
          </c:tx>
          <c:cat>
            <c:strRef>
              <c:f>'Alder og køn'!$A$9:$A$17</c:f>
              <c:strCache>
                <c:ptCount val="8"/>
                <c:pt idx="0">
                  <c:v>0-17 år</c:v>
                </c:pt>
                <c:pt idx="1">
                  <c:v>18-24 år</c:v>
                </c:pt>
                <c:pt idx="2">
                  <c:v>25-29 år</c:v>
                </c:pt>
                <c:pt idx="3">
                  <c:v>30-39 år</c:v>
                </c:pt>
                <c:pt idx="4">
                  <c:v>40-49 år</c:v>
                </c:pt>
                <c:pt idx="5">
                  <c:v>50-59 år</c:v>
                </c:pt>
                <c:pt idx="6">
                  <c:v>60-65 år</c:v>
                </c:pt>
                <c:pt idx="7">
                  <c:v>Over 65 år</c:v>
                </c:pt>
              </c:strCache>
            </c:strRef>
          </c:cat>
          <c:val>
            <c:numRef>
              <c:f>'Alder og køn'!$C$9:$C$17</c:f>
              <c:numCache>
                <c:formatCode>#,##0.0</c:formatCode>
                <c:ptCount val="8"/>
                <c:pt idx="1">
                  <c:v>5.1391753840935381</c:v>
                </c:pt>
                <c:pt idx="2">
                  <c:v>3.5550451641239604</c:v>
                </c:pt>
                <c:pt idx="3">
                  <c:v>4.6413616241007709</c:v>
                </c:pt>
                <c:pt idx="4">
                  <c:v>3.6733085033205279</c:v>
                </c:pt>
                <c:pt idx="5">
                  <c:v>4.2424180717479549</c:v>
                </c:pt>
                <c:pt idx="6">
                  <c:v>3.5678417922099972</c:v>
                </c:pt>
                <c:pt idx="7">
                  <c:v>2.0481655735182787</c:v>
                </c:pt>
              </c:numCache>
            </c:numRef>
          </c:val>
        </c:ser>
        <c:axId val="141081984"/>
        <c:axId val="142804096"/>
      </c:barChart>
      <c:catAx>
        <c:axId val="141081984"/>
        <c:scaling>
          <c:orientation val="minMax"/>
        </c:scaling>
        <c:axPos val="b"/>
        <c:majorTickMark val="none"/>
        <c:tickLblPos val="nextTo"/>
        <c:crossAx val="142804096"/>
        <c:crosses val="autoZero"/>
        <c:auto val="1"/>
        <c:lblAlgn val="ctr"/>
        <c:lblOffset val="100"/>
      </c:catAx>
      <c:valAx>
        <c:axId val="142804096"/>
        <c:scaling>
          <c:orientation val="minMax"/>
        </c:scaling>
        <c:axPos val="l"/>
        <c:majorGridlines/>
        <c:numFmt formatCode="#,##0.0" sourceLinked="1"/>
        <c:majorTickMark val="none"/>
        <c:tickLblPos val="nextTo"/>
        <c:crossAx val="1410819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pivotSource>
    <c:name>[Årstatistik 2012-2013 (3).xlsx]RSSU!Pivottabel2</c:name>
    <c:fmtId val="27"/>
  </c:pivotSource>
  <c:chart>
    <c:title>
      <c:tx>
        <c:rich>
          <a:bodyPr/>
          <a:lstStyle/>
          <a:p>
            <a:pPr>
              <a:defRPr/>
            </a:pPr>
            <a:r>
              <a:rPr lang="da-DK"/>
              <a:t>RSSU</a:t>
            </a:r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RSSU!$B$6:$B$7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RSSU!$A$8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RSSU!$B$8</c:f>
              <c:numCache>
                <c:formatCode>#,##0.0</c:formatCode>
                <c:ptCount val="1"/>
                <c:pt idx="0">
                  <c:v>4.7980744507848776</c:v>
                </c:pt>
              </c:numCache>
            </c:numRef>
          </c:val>
        </c:ser>
        <c:ser>
          <c:idx val="1"/>
          <c:order val="1"/>
          <c:tx>
            <c:strRef>
              <c:f>RSSU!$C$6:$C$7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RSSU!$A$8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RSSU!$C$8</c:f>
              <c:numCache>
                <c:formatCode>#,##0.0</c:formatCode>
                <c:ptCount val="1"/>
                <c:pt idx="0">
                  <c:v>5.5349641674282308</c:v>
                </c:pt>
              </c:numCache>
            </c:numRef>
          </c:val>
        </c:ser>
        <c:axId val="43688704"/>
        <c:axId val="43690240"/>
      </c:barChart>
      <c:catAx>
        <c:axId val="43688704"/>
        <c:scaling>
          <c:orientation val="minMax"/>
        </c:scaling>
        <c:axPos val="b"/>
        <c:majorTickMark val="none"/>
        <c:tickLblPos val="nextTo"/>
        <c:crossAx val="43690240"/>
        <c:crosses val="autoZero"/>
        <c:auto val="1"/>
        <c:lblAlgn val="ctr"/>
        <c:lblOffset val="100"/>
      </c:catAx>
      <c:valAx>
        <c:axId val="43690240"/>
        <c:scaling>
          <c:orientation val="minMax"/>
          <c:min val="0"/>
        </c:scaling>
        <c:axPos val="l"/>
        <c:majorGridlines/>
        <c:numFmt formatCode="#,##0.0" sourceLinked="1"/>
        <c:majorTickMark val="none"/>
        <c:tickLblPos val="nextTo"/>
        <c:crossAx val="436887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pivotSource>
    <c:name>[Årstatistik 2012-2013 (3).xlsx]Beskæftigelsesområdet!Pivottabel2</c:name>
    <c:fmtId val="26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Beskæftigelsesområdet</a:t>
            </a:r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9.5974146440779035E-2"/>
          <c:y val="9.3568072033771807E-2"/>
          <c:w val="0.73470224971421461"/>
          <c:h val="0.83375838438219263"/>
        </c:manualLayout>
      </c:layout>
      <c:barChart>
        <c:barDir val="col"/>
        <c:grouping val="clustered"/>
        <c:ser>
          <c:idx val="0"/>
          <c:order val="0"/>
          <c:tx>
            <c:strRef>
              <c:f>Beskæftigelsesområdet!$B$6:$B$7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Beskæftigelsesområdet!$A$8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Beskæftigelsesområdet!$B$8</c:f>
              <c:numCache>
                <c:formatCode>#,##0.0</c:formatCode>
                <c:ptCount val="1"/>
                <c:pt idx="0">
                  <c:v>5.9573676683887644</c:v>
                </c:pt>
              </c:numCache>
            </c:numRef>
          </c:val>
        </c:ser>
        <c:ser>
          <c:idx val="1"/>
          <c:order val="1"/>
          <c:tx>
            <c:strRef>
              <c:f>Beskæftigelsesområdet!$C$6:$C$7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Beskæftigelsesområdet!$A$8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Beskæftigelsesområdet!$C$8</c:f>
              <c:numCache>
                <c:formatCode>#,##0.0</c:formatCode>
                <c:ptCount val="1"/>
                <c:pt idx="0">
                  <c:v>5.3939115256135235</c:v>
                </c:pt>
              </c:numCache>
            </c:numRef>
          </c:val>
        </c:ser>
        <c:axId val="47193472"/>
        <c:axId val="47207936"/>
      </c:barChart>
      <c:catAx>
        <c:axId val="47193472"/>
        <c:scaling>
          <c:orientation val="minMax"/>
        </c:scaling>
        <c:axPos val="b"/>
        <c:majorTickMark val="none"/>
        <c:tickLblPos val="nextTo"/>
        <c:crossAx val="47207936"/>
        <c:crosses val="autoZero"/>
        <c:auto val="1"/>
        <c:lblAlgn val="ctr"/>
        <c:lblOffset val="100"/>
      </c:catAx>
      <c:valAx>
        <c:axId val="47207936"/>
        <c:scaling>
          <c:orientation val="minMax"/>
          <c:min val="0"/>
        </c:scaling>
        <c:axPos val="l"/>
        <c:majorGridlines/>
        <c:numFmt formatCode="#,##0.0" sourceLinked="1"/>
        <c:majorTickMark val="none"/>
        <c:tickLblPos val="nextTo"/>
        <c:crossAx val="471934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pivotSource>
    <c:name>[Årstatistik 2012-2013 (3).xlsx]By kultur erhverv!Pivottabel2</c:name>
    <c:fmtId val="21"/>
  </c:pivotSource>
  <c:chart>
    <c:title>
      <c:tx>
        <c:rich>
          <a:bodyPr/>
          <a:lstStyle/>
          <a:p>
            <a:pPr>
              <a:defRPr/>
            </a:pPr>
            <a:r>
              <a:rPr lang="da-DK"/>
              <a:t>By, kultur og erhverv</a:t>
            </a:r>
          </a:p>
          <a:p>
            <a:pPr>
              <a:defRPr/>
            </a:pPr>
            <a:endParaRPr lang="da-DK"/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'By kultur erhverv'!$B$6:$B$7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'By kultur erhverv'!$A$8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'By kultur erhverv'!$B$8</c:f>
              <c:numCache>
                <c:formatCode>#,##0.0</c:formatCode>
                <c:ptCount val="1"/>
                <c:pt idx="0">
                  <c:v>3.68650845703722</c:v>
                </c:pt>
              </c:numCache>
            </c:numRef>
          </c:val>
        </c:ser>
        <c:ser>
          <c:idx val="1"/>
          <c:order val="1"/>
          <c:tx>
            <c:strRef>
              <c:f>'By kultur erhverv'!$C$6:$C$7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'By kultur erhverv'!$A$8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'By kultur erhverv'!$C$8</c:f>
              <c:numCache>
                <c:formatCode>#,##0.0</c:formatCode>
                <c:ptCount val="1"/>
                <c:pt idx="0">
                  <c:v>4.3158266387460706</c:v>
                </c:pt>
              </c:numCache>
            </c:numRef>
          </c:val>
        </c:ser>
        <c:axId val="48249088"/>
        <c:axId val="48304896"/>
      </c:barChart>
      <c:catAx>
        <c:axId val="48249088"/>
        <c:scaling>
          <c:orientation val="minMax"/>
        </c:scaling>
        <c:axPos val="b"/>
        <c:majorTickMark val="none"/>
        <c:tickLblPos val="nextTo"/>
        <c:crossAx val="48304896"/>
        <c:crosses val="autoZero"/>
        <c:auto val="1"/>
        <c:lblAlgn val="ctr"/>
        <c:lblOffset val="100"/>
      </c:catAx>
      <c:valAx>
        <c:axId val="48304896"/>
        <c:scaling>
          <c:orientation val="minMax"/>
          <c:min val="0"/>
        </c:scaling>
        <c:axPos val="l"/>
        <c:majorGridlines/>
        <c:numFmt formatCode="#,##0.0" sourceLinked="1"/>
        <c:majorTickMark val="none"/>
        <c:tickLblPos val="nextTo"/>
        <c:crossAx val="482490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pivotSource>
    <c:name>[Årstatistik 2012-2013 (3).xlsx]Hjemmeplejen!Pivottabel2</c:name>
    <c:fmtId val="17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Hjemmeplejen</a:t>
            </a:r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Hjemmeplejen!$B$6:$B$7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Hjemmeplejen!$A$8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Hjemmeplejen!$B$8</c:f>
              <c:numCache>
                <c:formatCode>#,##0.0</c:formatCode>
                <c:ptCount val="1"/>
                <c:pt idx="0">
                  <c:v>3.8759760513289878</c:v>
                </c:pt>
              </c:numCache>
            </c:numRef>
          </c:val>
        </c:ser>
        <c:ser>
          <c:idx val="1"/>
          <c:order val="1"/>
          <c:tx>
            <c:strRef>
              <c:f>Hjemmeplejen!$C$6:$C$7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Hjemmeplejen!$A$8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Hjemmeplejen!$C$8</c:f>
              <c:numCache>
                <c:formatCode>#,##0.0</c:formatCode>
                <c:ptCount val="1"/>
                <c:pt idx="0">
                  <c:v>4.5635201622026136</c:v>
                </c:pt>
              </c:numCache>
            </c:numRef>
          </c:val>
        </c:ser>
        <c:axId val="48199936"/>
        <c:axId val="48521216"/>
      </c:barChart>
      <c:catAx>
        <c:axId val="48199936"/>
        <c:scaling>
          <c:orientation val="minMax"/>
        </c:scaling>
        <c:axPos val="b"/>
        <c:majorTickMark val="none"/>
        <c:tickLblPos val="nextTo"/>
        <c:crossAx val="48521216"/>
        <c:crosses val="autoZero"/>
        <c:auto val="1"/>
        <c:lblAlgn val="ctr"/>
        <c:lblOffset val="100"/>
      </c:catAx>
      <c:valAx>
        <c:axId val="48521216"/>
        <c:scaling>
          <c:orientation val="minMax"/>
          <c:min val="0"/>
        </c:scaling>
        <c:axPos val="l"/>
        <c:majorGridlines/>
        <c:numFmt formatCode="#,##0.0" sourceLinked="1"/>
        <c:majorTickMark val="none"/>
        <c:tickLblPos val="nextTo"/>
        <c:crossAx val="481999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pivotSource>
    <c:name>[Årstatistik 2012-2013 (3).xlsx]Plejecentre!Pivottabel2</c:name>
    <c:fmtId val="18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Plejecentre</a:t>
            </a:r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Plejecentre!$B$6:$B$7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Plejecentre!$A$8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Plejecentre!$B$8</c:f>
              <c:numCache>
                <c:formatCode>#,##0.0</c:formatCode>
                <c:ptCount val="1"/>
                <c:pt idx="0">
                  <c:v>6.2872600050615972</c:v>
                </c:pt>
              </c:numCache>
            </c:numRef>
          </c:val>
        </c:ser>
        <c:ser>
          <c:idx val="1"/>
          <c:order val="1"/>
          <c:tx>
            <c:strRef>
              <c:f>Plejecentre!$C$6:$C$7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Plejecentre!$A$8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Plejecentre!$C$8</c:f>
              <c:numCache>
                <c:formatCode>#,##0.0</c:formatCode>
                <c:ptCount val="1"/>
                <c:pt idx="0">
                  <c:v>8.2132427387042704</c:v>
                </c:pt>
              </c:numCache>
            </c:numRef>
          </c:val>
        </c:ser>
        <c:axId val="43832064"/>
        <c:axId val="43833984"/>
      </c:barChart>
      <c:catAx>
        <c:axId val="43832064"/>
        <c:scaling>
          <c:orientation val="minMax"/>
        </c:scaling>
        <c:axPos val="b"/>
        <c:majorTickMark val="none"/>
        <c:tickLblPos val="nextTo"/>
        <c:crossAx val="43833984"/>
        <c:crosses val="autoZero"/>
        <c:auto val="1"/>
        <c:lblAlgn val="ctr"/>
        <c:lblOffset val="100"/>
      </c:catAx>
      <c:valAx>
        <c:axId val="43833984"/>
        <c:scaling>
          <c:orientation val="minMax"/>
        </c:scaling>
        <c:axPos val="l"/>
        <c:majorGridlines/>
        <c:numFmt formatCode="#,##0.0" sourceLinked="1"/>
        <c:majorTickMark val="none"/>
        <c:tickLblPos val="nextTo"/>
        <c:crossAx val="438320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pivotSource>
    <c:name>[Årstatistik 2012-2013 (3).xlsx]Handicap og psykiatri!Pivottabel2</c:name>
    <c:fmtId val="13"/>
  </c:pivotSource>
  <c:chart>
    <c:title>
      <c:tx>
        <c:rich>
          <a:bodyPr/>
          <a:lstStyle/>
          <a:p>
            <a:pPr>
              <a:defRPr/>
            </a:pPr>
            <a:r>
              <a:rPr lang="da-DK" dirty="0" smtClean="0"/>
              <a:t>Handicap</a:t>
            </a:r>
            <a:r>
              <a:rPr lang="da-DK" baseline="0" dirty="0" smtClean="0"/>
              <a:t> </a:t>
            </a:r>
            <a:r>
              <a:rPr lang="da-DK" baseline="0" dirty="0"/>
              <a:t>og psykiatri</a:t>
            </a:r>
            <a:endParaRPr lang="da-DK" dirty="0"/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'Handicap og psykiatri'!$B$6:$B$7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'Handicap og psykiatri'!$A$8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'Handicap og psykiatri'!$B$8</c:f>
              <c:numCache>
                <c:formatCode>#,##0.0</c:formatCode>
                <c:ptCount val="1"/>
                <c:pt idx="0">
                  <c:v>5.0431753149173986</c:v>
                </c:pt>
              </c:numCache>
            </c:numRef>
          </c:val>
        </c:ser>
        <c:ser>
          <c:idx val="1"/>
          <c:order val="1"/>
          <c:tx>
            <c:strRef>
              <c:f>'Handicap og psykiatri'!$C$6:$C$7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'Handicap og psykiatri'!$A$8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'Handicap og psykiatri'!$C$8</c:f>
              <c:numCache>
                <c:formatCode>#,##0.0</c:formatCode>
                <c:ptCount val="1"/>
                <c:pt idx="0">
                  <c:v>5.576106454085604</c:v>
                </c:pt>
              </c:numCache>
            </c:numRef>
          </c:val>
        </c:ser>
        <c:axId val="48520576"/>
        <c:axId val="48558464"/>
      </c:barChart>
      <c:catAx>
        <c:axId val="48520576"/>
        <c:scaling>
          <c:orientation val="minMax"/>
        </c:scaling>
        <c:axPos val="b"/>
        <c:majorTickMark val="none"/>
        <c:tickLblPos val="nextTo"/>
        <c:crossAx val="48558464"/>
        <c:crosses val="autoZero"/>
        <c:auto val="1"/>
        <c:lblAlgn val="ctr"/>
        <c:lblOffset val="100"/>
      </c:catAx>
      <c:valAx>
        <c:axId val="48558464"/>
        <c:scaling>
          <c:orientation val="minMax"/>
          <c:min val="0"/>
        </c:scaling>
        <c:axPos val="l"/>
        <c:majorGridlines/>
        <c:numFmt formatCode="#,##0.0" sourceLinked="1"/>
        <c:majorTickMark val="none"/>
        <c:tickLblPos val="nextTo"/>
        <c:crossAx val="485205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pivotSource>
    <c:name>[Årstatistik 2012-2013 (3).xlsx]Dagtilbud!Pivottabel2</c:name>
    <c:fmtId val="10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Dagtilbud</a:t>
            </a:r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Dagtilbud!$B$6:$B$7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Dagtilbud!$A$8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Dagtilbud!$B$8</c:f>
              <c:numCache>
                <c:formatCode>#,##0.0</c:formatCode>
                <c:ptCount val="1"/>
                <c:pt idx="0">
                  <c:v>5.8640433153821343</c:v>
                </c:pt>
              </c:numCache>
            </c:numRef>
          </c:val>
        </c:ser>
        <c:ser>
          <c:idx val="1"/>
          <c:order val="1"/>
          <c:tx>
            <c:strRef>
              <c:f>Dagtilbud!$C$6:$C$7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Dagtilbud!$A$8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Dagtilbud!$C$8</c:f>
              <c:numCache>
                <c:formatCode>#,##0.0</c:formatCode>
                <c:ptCount val="1"/>
                <c:pt idx="0">
                  <c:v>6.7476542114552815</c:v>
                </c:pt>
              </c:numCache>
            </c:numRef>
          </c:val>
        </c:ser>
        <c:axId val="48519040"/>
        <c:axId val="48589440"/>
      </c:barChart>
      <c:catAx>
        <c:axId val="48519040"/>
        <c:scaling>
          <c:orientation val="minMax"/>
        </c:scaling>
        <c:axPos val="b"/>
        <c:majorTickMark val="none"/>
        <c:tickLblPos val="nextTo"/>
        <c:crossAx val="48589440"/>
        <c:crosses val="autoZero"/>
        <c:auto val="1"/>
        <c:lblAlgn val="ctr"/>
        <c:lblOffset val="100"/>
      </c:catAx>
      <c:valAx>
        <c:axId val="48589440"/>
        <c:scaling>
          <c:orientation val="minMax"/>
          <c:min val="0"/>
        </c:scaling>
        <c:axPos val="l"/>
        <c:majorGridlines/>
        <c:numFmt formatCode="#,##0.0" sourceLinked="1"/>
        <c:majorTickMark val="none"/>
        <c:tickLblPos val="nextTo"/>
        <c:crossAx val="485190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22ED9-0A35-483F-99A6-DD2948D63C80}" type="datetimeFigureOut">
              <a:rPr lang="da-DK" smtClean="0"/>
              <a:pPr/>
              <a:t>12-06-2014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053EE-5AEA-4B63-9074-333F16A9D9E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FF47A6-6922-42E7-AA0E-A26932CB1B6D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forside_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1588"/>
            <a:ext cx="9147176" cy="6854825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6413" y="2232025"/>
            <a:ext cx="6684962" cy="863600"/>
          </a:xfrm>
        </p:spPr>
        <p:txBody>
          <a:bodyPr anchor="b"/>
          <a:lstStyle>
            <a:lvl1pPr>
              <a:defRPr sz="24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76413" y="3238500"/>
            <a:ext cx="6677025" cy="550863"/>
          </a:xfrm>
        </p:spPr>
        <p:txBody>
          <a:bodyPr rIns="0"/>
          <a:lstStyle>
            <a:lvl1pPr marL="0" indent="0" algn="r">
              <a:buFont typeface="Warnock Pro Subhead" pitchFamily="18" charset="0"/>
              <a:buNone/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43550" y="6534150"/>
            <a:ext cx="2895600" cy="279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777777"/>
                </a:solidFill>
              </a:defRPr>
            </a:lvl1pPr>
          </a:lstStyle>
          <a:p>
            <a:r>
              <a:rPr lang="en-US"/>
              <a:t>www.ballerup.dk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87BA51-61F9-4F83-BEB7-3E197F91126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05575" y="133350"/>
            <a:ext cx="1952625" cy="5992813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47700" y="133350"/>
            <a:ext cx="5705475" cy="5992813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387860-7457-4BF1-9FC8-2B05F5D423D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2EA94D-A6AB-469E-900F-B53AEE20BA1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B43467-51ED-4950-8132-C7BAE5E94A4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47700" y="1600200"/>
            <a:ext cx="3829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29150" y="1600200"/>
            <a:ext cx="3829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6E8A8B-FD4E-4472-B2C8-04B31E0B9A8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1F7522-B2ED-4BD8-B1DC-B37B6BC8C91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7900E0-F530-4502-995A-C4B6EA1399D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89C5C7-C1C1-44FF-8C4F-10C329CF08E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AB03BB-8AFC-4B70-9EB9-F9C408F2FDF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0A23CA-B207-4932-A0A8-97497AB8589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eader_powerpo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7175" cy="115093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7100" y="133350"/>
            <a:ext cx="62611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600200"/>
            <a:ext cx="78105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94300" y="6534150"/>
            <a:ext cx="32575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06F8898-0730-4BDC-8AF4-5887E99210B3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9pPr>
    </p:titleStyle>
    <p:bodyStyle>
      <a:lvl1pPr marL="274638" indent="-274638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903288" indent="-341313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2pPr>
      <a:lvl3pPr marL="1355725" indent="-276225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3pPr>
      <a:lvl4pPr marL="1982788" indent="-341313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4pPr>
      <a:lvl5pPr marL="2720975" indent="-374650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5pPr>
      <a:lvl6pPr marL="3178175" indent="-374650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6pPr>
      <a:lvl7pPr marL="3635375" indent="-374650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7pPr>
      <a:lvl8pPr marL="4092575" indent="-374650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8pPr>
      <a:lvl9pPr marL="4549775" indent="-374650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z="2000" dirty="0" smtClean="0"/>
              <a:t>Sygefravær</a:t>
            </a:r>
            <a:r>
              <a:rPr lang="da-DK" dirty="0" smtClean="0"/>
              <a:t> </a:t>
            </a:r>
          </a:p>
          <a:p>
            <a:r>
              <a:rPr lang="da-DK" dirty="0" smtClean="0"/>
              <a:t>i Ballerup Kommune 2012-13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>
          <a:ln/>
        </p:spPr>
        <p:txBody>
          <a:bodyPr/>
          <a:lstStyle/>
          <a:p>
            <a:r>
              <a:rPr lang="en-US"/>
              <a:t>www.ballerup.dk</a:t>
            </a:r>
          </a:p>
        </p:txBody>
      </p:sp>
      <p:sp>
        <p:nvSpPr>
          <p:cNvPr id="6" name="Undertitel 4"/>
          <p:cNvSpPr txBox="1">
            <a:spLocks/>
          </p:cNvSpPr>
          <p:nvPr/>
        </p:nvSpPr>
        <p:spPr bwMode="auto">
          <a:xfrm>
            <a:off x="1792787" y="2491613"/>
            <a:ext cx="667702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arnock Pro Subhead" pitchFamily="18" charset="0"/>
              <a:buNone/>
              <a:tabLst/>
              <a:defRPr/>
            </a:pPr>
            <a:r>
              <a:rPr lang="da-DK" sz="1200" b="1" kern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Økonomi</a:t>
            </a:r>
            <a:r>
              <a:rPr kumimoji="0" lang="da-DK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udvalget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arnock Pro Subhead" pitchFamily="18" charset="0"/>
              <a:buNone/>
              <a:tabLst/>
              <a:defRPr/>
            </a:pPr>
            <a:r>
              <a:rPr lang="da-DK" sz="1200" b="1" kern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17. juni</a:t>
            </a:r>
            <a:r>
              <a:rPr kumimoji="0" lang="da-DK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2014</a:t>
            </a:r>
            <a:endParaRPr kumimoji="0" lang="da-DK" sz="12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9 – handicap og psykiatri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EA94D-A6AB-469E-900F-B53AEE20BA10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298949" y="1186453"/>
          <a:ext cx="4410075" cy="5671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10 - dagtilbud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EA94D-A6AB-469E-900F-B53AEE20BA10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183980" y="1156225"/>
          <a:ext cx="4398189" cy="570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11 - klubber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EA94D-A6AB-469E-900F-B53AEE20BA10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229322" y="1163782"/>
          <a:ext cx="4496430" cy="5694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12 </a:t>
            </a:r>
            <a:r>
              <a:rPr lang="da-DK" dirty="0" err="1" smtClean="0"/>
              <a:t>-BFOer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EA94D-A6AB-469E-900F-B53AEE20BA10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372906" y="1163782"/>
          <a:ext cx="4330176" cy="5694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13 – skoler </a:t>
            </a:r>
            <a:r>
              <a:rPr lang="da-DK" dirty="0" err="1" smtClean="0"/>
              <a:t>excl</a:t>
            </a:r>
            <a:r>
              <a:rPr lang="da-DK" dirty="0" smtClean="0"/>
              <a:t>. BFO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EA94D-A6AB-469E-900F-B53AEE20BA10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546716" y="1171339"/>
          <a:ext cx="4186593" cy="5686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02128-D5DF-42DD-BFF3-CFA3E052A507}" type="slidenum">
              <a:rPr lang="en-US"/>
              <a:pPr/>
              <a:t>2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 – Det samlede sygefravær</a:t>
            </a:r>
            <a:endParaRPr lang="da-DK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da-DK" b="1" dirty="0" smtClean="0"/>
              <a:t>Samlede sygefravær</a:t>
            </a:r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349829" y="2659742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2012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2013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Sygefravær i Procent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5,1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dirty="0" smtClean="0"/>
                        <a:t>%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5,6 %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2 - Kort og langt </a:t>
            </a:r>
            <a:r>
              <a:rPr lang="da-DK" dirty="0" smtClean="0"/>
              <a:t>sygefravær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47700" y="1156380"/>
            <a:ext cx="7810500" cy="4525963"/>
          </a:xfrm>
        </p:spPr>
        <p:txBody>
          <a:bodyPr/>
          <a:lstStyle/>
          <a:p>
            <a:pPr algn="ctr">
              <a:buNone/>
            </a:pPr>
            <a:r>
              <a:rPr lang="da-DK" b="1" dirty="0" smtClean="0"/>
              <a:t>Udvikling i kort og langt </a:t>
            </a:r>
            <a:r>
              <a:rPr lang="da-DK" b="1" dirty="0" smtClean="0"/>
              <a:t>sygefravær</a:t>
            </a:r>
          </a:p>
          <a:p>
            <a:pPr algn="ctr">
              <a:buNone/>
            </a:pPr>
            <a:r>
              <a:rPr lang="da-DK" sz="1200" b="1" dirty="0" smtClean="0"/>
              <a:t>(i % af det samlede sygefravær)</a:t>
            </a:r>
            <a:endParaRPr lang="da-DK" sz="1200" b="1" dirty="0" smtClean="0"/>
          </a:p>
          <a:p>
            <a:pPr algn="ctr">
              <a:buNone/>
            </a:pPr>
            <a:endParaRPr lang="da-DK" b="1" dirty="0"/>
          </a:p>
          <a:p>
            <a:pPr algn="ctr">
              <a:buNone/>
            </a:pPr>
            <a:endParaRPr lang="da-DK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EA94D-A6AB-469E-900F-B53AEE20BA10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928914" y="1881641"/>
          <a:ext cx="7387772" cy="4976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3 – alder og køn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EA94D-A6AB-469E-900F-B53AEE20BA10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265193" y="1209125"/>
          <a:ext cx="8440615" cy="5648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4 - RSSU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EA94D-A6AB-469E-900F-B53AEE20BA10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2410691" y="1171339"/>
          <a:ext cx="4345289" cy="5686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5 - beskæftigelsesområdet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EA94D-A6AB-469E-900F-B53AEE20BA1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312450" y="1163783"/>
          <a:ext cx="4322619" cy="5694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6 – By, Kultur og Erhverv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EA94D-A6AB-469E-900F-B53AEE20BA1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274663" y="1141111"/>
          <a:ext cx="4639461" cy="5716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7 - Hjemmeplejen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EA94D-A6AB-469E-900F-B53AEE20BA10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248215" y="1186453"/>
          <a:ext cx="4572000" cy="5671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8 - plejecentre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EA94D-A6AB-469E-900F-B53AEE20BA10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138638" y="1156225"/>
          <a:ext cx="4692912" cy="570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erup logo">
  <a:themeElements>
    <a:clrScheme name="Kontortema 2">
      <a:dk1>
        <a:srgbClr val="000000"/>
      </a:dk1>
      <a:lt1>
        <a:srgbClr val="FFFFFF"/>
      </a:lt1>
      <a:dk2>
        <a:srgbClr val="FFFFFF"/>
      </a:dk2>
      <a:lt2>
        <a:srgbClr val="C40075"/>
      </a:lt2>
      <a:accent1>
        <a:srgbClr val="007AAF"/>
      </a:accent1>
      <a:accent2>
        <a:srgbClr val="94AF2A"/>
      </a:accent2>
      <a:accent3>
        <a:srgbClr val="FFFFFF"/>
      </a:accent3>
      <a:accent4>
        <a:srgbClr val="000000"/>
      </a:accent4>
      <a:accent5>
        <a:srgbClr val="AABED4"/>
      </a:accent5>
      <a:accent6>
        <a:srgbClr val="869E25"/>
      </a:accent6>
      <a:hlink>
        <a:srgbClr val="C4161C"/>
      </a:hlink>
      <a:folHlink>
        <a:srgbClr val="C96419"/>
      </a:folHlink>
    </a:clrScheme>
    <a:fontScheme name="Kontorte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ntortema 1">
        <a:dk1>
          <a:srgbClr val="000000"/>
        </a:dk1>
        <a:lt1>
          <a:srgbClr val="FFFFFF"/>
        </a:lt1>
        <a:dk2>
          <a:srgbClr val="000000"/>
        </a:dk2>
        <a:lt2>
          <a:srgbClr val="C40075"/>
        </a:lt2>
        <a:accent1>
          <a:srgbClr val="007AAF"/>
        </a:accent1>
        <a:accent2>
          <a:srgbClr val="94AF2A"/>
        </a:accent2>
        <a:accent3>
          <a:srgbClr val="FFFFFF"/>
        </a:accent3>
        <a:accent4>
          <a:srgbClr val="000000"/>
        </a:accent4>
        <a:accent5>
          <a:srgbClr val="AABED4"/>
        </a:accent5>
        <a:accent6>
          <a:srgbClr val="869E25"/>
        </a:accent6>
        <a:hlink>
          <a:srgbClr val="C4161C"/>
        </a:hlink>
        <a:folHlink>
          <a:srgbClr val="C964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2">
        <a:dk1>
          <a:srgbClr val="000000"/>
        </a:dk1>
        <a:lt1>
          <a:srgbClr val="FFFFFF"/>
        </a:lt1>
        <a:dk2>
          <a:srgbClr val="FFFFFF"/>
        </a:dk2>
        <a:lt2>
          <a:srgbClr val="C40075"/>
        </a:lt2>
        <a:accent1>
          <a:srgbClr val="007AAF"/>
        </a:accent1>
        <a:accent2>
          <a:srgbClr val="94AF2A"/>
        </a:accent2>
        <a:accent3>
          <a:srgbClr val="FFFFFF"/>
        </a:accent3>
        <a:accent4>
          <a:srgbClr val="000000"/>
        </a:accent4>
        <a:accent5>
          <a:srgbClr val="AABED4"/>
        </a:accent5>
        <a:accent6>
          <a:srgbClr val="869E25"/>
        </a:accent6>
        <a:hlink>
          <a:srgbClr val="C4161C"/>
        </a:hlink>
        <a:folHlink>
          <a:srgbClr val="C964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Ballerup logo</Template>
  <TotalTime>1036</TotalTime>
  <Words>141</Words>
  <Application>Microsoft Office PowerPoint</Application>
  <PresentationFormat>Skærmshow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Ballerup logo</vt:lpstr>
      <vt:lpstr>Dias nummer 1</vt:lpstr>
      <vt:lpstr>Tabel 1 – Det samlede sygefravær</vt:lpstr>
      <vt:lpstr>Tabel 2 - Kort og langt sygefravær</vt:lpstr>
      <vt:lpstr>Tabel 3 – alder og køn</vt:lpstr>
      <vt:lpstr>Tabel 4 - RSSU</vt:lpstr>
      <vt:lpstr>Tabel 5 - beskæftigelsesområdet</vt:lpstr>
      <vt:lpstr>Tabel 6 – By, Kultur og Erhverv</vt:lpstr>
      <vt:lpstr>Tabel 7 - Hjemmeplejen</vt:lpstr>
      <vt:lpstr>Tabel 8 - plejecentre</vt:lpstr>
      <vt:lpstr>Tabel 9 – handicap og psykiatri</vt:lpstr>
      <vt:lpstr>Tabel 10 - dagtilbud</vt:lpstr>
      <vt:lpstr>Tabel 11 - klubber</vt:lpstr>
      <vt:lpstr>Tabel 12 -BFOer</vt:lpstr>
      <vt:lpstr>Tabel 13 – skoler excl. BFO</vt:lpstr>
    </vt:vector>
  </TitlesOfParts>
  <Company>Ballerup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Sygefravær 2013</dc:title>
  <dc:creator>MLAU</dc:creator>
  <cp:lastModifiedBy>Erik Sassersen Møller</cp:lastModifiedBy>
  <cp:revision>124</cp:revision>
  <dcterms:created xsi:type="dcterms:W3CDTF">2014-04-01T09:14:11Z</dcterms:created>
  <dcterms:modified xsi:type="dcterms:W3CDTF">2014-06-12T13:07:53Z</dcterms:modified>
</cp:coreProperties>
</file>