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6" r:id="rId3"/>
    <p:sldId id="295" r:id="rId4"/>
    <p:sldId id="272" r:id="rId5"/>
    <p:sldId id="294" r:id="rId6"/>
    <p:sldId id="306" r:id="rId7"/>
    <p:sldId id="271" r:id="rId8"/>
    <p:sldId id="296" r:id="rId9"/>
    <p:sldId id="273" r:id="rId10"/>
    <p:sldId id="284" r:id="rId11"/>
    <p:sldId id="264" r:id="rId12"/>
    <p:sldId id="297" r:id="rId13"/>
    <p:sldId id="274" r:id="rId14"/>
    <p:sldId id="285" r:id="rId15"/>
    <p:sldId id="270" r:id="rId16"/>
    <p:sldId id="298" r:id="rId17"/>
    <p:sldId id="275" r:id="rId18"/>
    <p:sldId id="286" r:id="rId19"/>
    <p:sldId id="265" r:id="rId20"/>
    <p:sldId id="299" r:id="rId21"/>
    <p:sldId id="276" r:id="rId22"/>
    <p:sldId id="287" r:id="rId23"/>
    <p:sldId id="260" r:id="rId24"/>
    <p:sldId id="300" r:id="rId25"/>
    <p:sldId id="277" r:id="rId26"/>
    <p:sldId id="288" r:id="rId27"/>
    <p:sldId id="263" r:id="rId28"/>
    <p:sldId id="301" r:id="rId29"/>
    <p:sldId id="279" r:id="rId30"/>
    <p:sldId id="289" r:id="rId31"/>
    <p:sldId id="261" r:id="rId32"/>
    <p:sldId id="302" r:id="rId33"/>
    <p:sldId id="280" r:id="rId34"/>
    <p:sldId id="290" r:id="rId35"/>
    <p:sldId id="262" r:id="rId36"/>
    <p:sldId id="303" r:id="rId37"/>
    <p:sldId id="281" r:id="rId38"/>
    <p:sldId id="291" r:id="rId39"/>
    <p:sldId id="258" r:id="rId40"/>
    <p:sldId id="304" r:id="rId41"/>
    <p:sldId id="282" r:id="rId42"/>
    <p:sldId id="292" r:id="rId43"/>
    <p:sldId id="257" r:id="rId44"/>
    <p:sldId id="305" r:id="rId45"/>
    <p:sldId id="283" r:id="rId46"/>
    <p:sldId id="293" r:id="rId4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5" autoAdjust="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kort%20og%20lang%20n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3.%20kvartal%202013-2014\3.%20kvartal%20n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%20kort%20og%20lang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w-drev\brugere\mikb\Mikkel%20Dokumenter\Sygefrav&#230;r\Bilag%20til%20&#248;konomiudvalget%20sept.%202014\3.%20kvart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/>
            </a:pPr>
            <a:r>
              <a:rPr lang="en-US"/>
              <a:t>Ballerup Kommune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'BK-Samlet'!$B$91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'BK-Samlet'!$C$90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'BK-Samlet'!$C$91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</c:ser>
        <c:ser>
          <c:idx val="1"/>
          <c:order val="1"/>
          <c:tx>
            <c:strRef>
              <c:f>'BK-Samlet'!$B$92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'BK-Samlet'!$C$90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'BK-Samlet'!$C$92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</c:ser>
        <c:axId val="143840768"/>
        <c:axId val="143842304"/>
      </c:barChart>
      <c:catAx>
        <c:axId val="143840768"/>
        <c:scaling>
          <c:orientation val="minMax"/>
        </c:scaling>
        <c:axPos val="b"/>
        <c:numFmt formatCode="General" sourceLinked="1"/>
        <c:tickLblPos val="nextTo"/>
        <c:crossAx val="143842304"/>
        <c:crosses val="autoZero"/>
        <c:auto val="1"/>
        <c:lblAlgn val="ctr"/>
        <c:lblOffset val="100"/>
      </c:catAx>
      <c:valAx>
        <c:axId val="14384230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43840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Beskæftigelsesområdet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Beskæftigelse!$B$30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Beskæftigelse!$C$29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Beskæftigelse!$C$30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ser>
          <c:idx val="1"/>
          <c:order val="1"/>
          <c:tx>
            <c:strRef>
              <c:f>Beskæftigelse!$B$31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Beskæftigelse!$C$29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Beskæftigelse!$C$31</c:f>
              <c:numCache>
                <c:formatCode>General</c:formatCode>
                <c:ptCount val="1"/>
                <c:pt idx="0">
                  <c:v>6.3</c:v>
                </c:pt>
              </c:numCache>
            </c:numRef>
          </c:val>
        </c:ser>
        <c:axId val="146170624"/>
        <c:axId val="146172160"/>
      </c:barChart>
      <c:catAx>
        <c:axId val="146170624"/>
        <c:scaling>
          <c:orientation val="minMax"/>
        </c:scaling>
        <c:axPos val="b"/>
        <c:numFmt formatCode="General" sourceLinked="1"/>
        <c:tickLblPos val="nextTo"/>
        <c:crossAx val="146172160"/>
        <c:crosses val="autoZero"/>
        <c:auto val="1"/>
        <c:lblAlgn val="ctr"/>
        <c:lblOffset val="100"/>
      </c:catAx>
      <c:valAx>
        <c:axId val="14617216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46170624"/>
        <c:crosses val="autoZero"/>
        <c:crossBetween val="between"/>
        <c:majorUnit val="0.5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 dirty="0"/>
              <a:t>Beskæftigelsesområdet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Beskæftigelse!$B$30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Beskæftigelse!$C$29:$F$29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Beskæftigelse!$C$30:$F$30</c:f>
              <c:numCache>
                <c:formatCode>General</c:formatCode>
                <c:ptCount val="4"/>
                <c:pt idx="0">
                  <c:v>7.3</c:v>
                </c:pt>
                <c:pt idx="1">
                  <c:v>3.8</c:v>
                </c:pt>
                <c:pt idx="2">
                  <c:v>5.3</c:v>
                </c:pt>
                <c:pt idx="3">
                  <c:v>5.4</c:v>
                </c:pt>
              </c:numCache>
            </c:numRef>
          </c:val>
        </c:ser>
        <c:ser>
          <c:idx val="1"/>
          <c:order val="1"/>
          <c:tx>
            <c:strRef>
              <c:f>Beskæftigelse!$B$31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Beskæftigelse!$C$29:$F$29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Beskæftigelse!$C$31:$F$31</c:f>
              <c:numCache>
                <c:formatCode>General</c:formatCode>
                <c:ptCount val="4"/>
                <c:pt idx="0">
                  <c:v>8.6</c:v>
                </c:pt>
                <c:pt idx="1">
                  <c:v>7.2</c:v>
                </c:pt>
                <c:pt idx="2">
                  <c:v>6.1</c:v>
                </c:pt>
                <c:pt idx="3">
                  <c:v>7.3</c:v>
                </c:pt>
              </c:numCache>
            </c:numRef>
          </c:val>
        </c:ser>
        <c:axId val="146185600"/>
        <c:axId val="146199680"/>
      </c:barChart>
      <c:catAx>
        <c:axId val="146185600"/>
        <c:scaling>
          <c:orientation val="minMax"/>
        </c:scaling>
        <c:axPos val="b"/>
        <c:tickLblPos val="nextTo"/>
        <c:crossAx val="146199680"/>
        <c:crosses val="autoZero"/>
        <c:auto val="1"/>
        <c:lblAlgn val="ctr"/>
        <c:lblOffset val="100"/>
      </c:catAx>
      <c:valAx>
        <c:axId val="146199680"/>
        <c:scaling>
          <c:orientation val="minMax"/>
        </c:scaling>
        <c:axPos val="l"/>
        <c:majorGridlines/>
        <c:numFmt formatCode="General" sourceLinked="1"/>
        <c:tickLblPos val="nextTo"/>
        <c:crossAx val="146185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Beskæftigelsesområdet:</a:t>
            </a:r>
            <a:r>
              <a:rPr lang="da-DK" sz="1400" b="0" baseline="0"/>
              <a:t> Udvikling i kort og langt sygefravær</a:t>
            </a:r>
            <a:endParaRPr lang="da-DK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Beskæftigelse!$R$8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Beskæftigelse!$O$9:$O$10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Beskæftigelse!$R$9:$R$10</c:f>
              <c:numCache>
                <c:formatCode>0%</c:formatCode>
                <c:ptCount val="2"/>
                <c:pt idx="0">
                  <c:v>0.4395496565614832</c:v>
                </c:pt>
                <c:pt idx="1">
                  <c:v>0.56045034343851674</c:v>
                </c:pt>
              </c:numCache>
            </c:numRef>
          </c:val>
        </c:ser>
        <c:ser>
          <c:idx val="1"/>
          <c:order val="1"/>
          <c:tx>
            <c:strRef>
              <c:f>Beskæftigelse!$S$8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Beskæftigelse!$O$9:$O$10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Beskæftigelse!$S$9:$S$10</c:f>
              <c:numCache>
                <c:formatCode>0%</c:formatCode>
                <c:ptCount val="2"/>
                <c:pt idx="0">
                  <c:v>0.27356641588164654</c:v>
                </c:pt>
                <c:pt idx="1">
                  <c:v>0.72643358411835357</c:v>
                </c:pt>
              </c:numCache>
            </c:numRef>
          </c:val>
        </c:ser>
        <c:axId val="146257792"/>
        <c:axId val="146259328"/>
      </c:barChart>
      <c:catAx>
        <c:axId val="146257792"/>
        <c:scaling>
          <c:orientation val="minMax"/>
        </c:scaling>
        <c:axPos val="b"/>
        <c:tickLblPos val="nextTo"/>
        <c:crossAx val="146259328"/>
        <c:crosses val="autoZero"/>
        <c:auto val="1"/>
        <c:lblAlgn val="ctr"/>
        <c:lblOffset val="100"/>
      </c:catAx>
      <c:valAx>
        <c:axId val="146259328"/>
        <c:scaling>
          <c:orientation val="minMax"/>
        </c:scaling>
        <c:axPos val="l"/>
        <c:majorGridlines/>
        <c:numFmt formatCode="0%" sourceLinked="1"/>
        <c:tickLblPos val="nextTo"/>
        <c:crossAx val="1462577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 err="1" smtClean="0"/>
              <a:t>Beskæftigelsesområdet</a:t>
            </a:r>
            <a:r>
              <a:rPr lang="en-US" sz="1400" b="0" dirty="0" smtClean="0"/>
              <a:t>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Beskæftigelse!$H$49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Beskæftigelse!$G$50:$G$51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Beskæftigelse!$H$50:$H$51</c:f>
              <c:numCache>
                <c:formatCode>General</c:formatCode>
                <c:ptCount val="2"/>
                <c:pt idx="0">
                  <c:v>2.331999999999999</c:v>
                </c:pt>
                <c:pt idx="1">
                  <c:v>1.7009999999999996</c:v>
                </c:pt>
              </c:numCache>
            </c:numRef>
          </c:val>
        </c:ser>
        <c:ser>
          <c:idx val="1"/>
          <c:order val="1"/>
          <c:tx>
            <c:strRef>
              <c:f>Beskæftigelse!$I$49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Beskæftigelse!$G$50:$G$51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Beskæftigelse!$I$50:$I$51</c:f>
              <c:numCache>
                <c:formatCode>General</c:formatCode>
                <c:ptCount val="2"/>
                <c:pt idx="0">
                  <c:v>2.968</c:v>
                </c:pt>
                <c:pt idx="1">
                  <c:v>4.5990000000000002</c:v>
                </c:pt>
              </c:numCache>
            </c:numRef>
          </c:val>
        </c:ser>
        <c:overlap val="100"/>
        <c:axId val="146686336"/>
        <c:axId val="146687872"/>
      </c:barChart>
      <c:catAx>
        <c:axId val="146686336"/>
        <c:scaling>
          <c:orientation val="minMax"/>
        </c:scaling>
        <c:axPos val="b"/>
        <c:numFmt formatCode="General" sourceLinked="1"/>
        <c:tickLblPos val="nextTo"/>
        <c:crossAx val="146687872"/>
        <c:crosses val="autoZero"/>
        <c:auto val="1"/>
        <c:lblAlgn val="ctr"/>
        <c:lblOffset val="100"/>
      </c:catAx>
      <c:valAx>
        <c:axId val="146687872"/>
        <c:scaling>
          <c:orientation val="minMax"/>
        </c:scaling>
        <c:axPos val="l"/>
        <c:majorGridlines/>
        <c:numFmt formatCode="General" sourceLinked="1"/>
        <c:tickLblPos val="nextTo"/>
        <c:crossAx val="1466863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By, Kultur</a:t>
            </a:r>
            <a:r>
              <a:rPr lang="en-US" sz="1400" b="0" baseline="0"/>
              <a:t> og Erhverv</a:t>
            </a:r>
            <a:endParaRPr lang="en-US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'By, Kultur og Erhverv'!$B$31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'By, Kultur og Erhverv'!$C$30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'By, Kultur og Erhverv'!$C$31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</c:ser>
        <c:ser>
          <c:idx val="1"/>
          <c:order val="1"/>
          <c:tx>
            <c:strRef>
              <c:f>'By, Kultur og Erhverv'!$B$32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'By, Kultur og Erhverv'!$C$30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'By, Kultur og Erhverv'!$C$32</c:f>
              <c:numCache>
                <c:formatCode>General</c:formatCode>
                <c:ptCount val="1"/>
                <c:pt idx="0">
                  <c:v>2.1</c:v>
                </c:pt>
              </c:numCache>
            </c:numRef>
          </c:val>
        </c:ser>
        <c:axId val="146708736"/>
        <c:axId val="146718720"/>
      </c:barChart>
      <c:catAx>
        <c:axId val="146708736"/>
        <c:scaling>
          <c:orientation val="minMax"/>
        </c:scaling>
        <c:axPos val="b"/>
        <c:numFmt formatCode="General" sourceLinked="1"/>
        <c:tickLblPos val="nextTo"/>
        <c:crossAx val="146718720"/>
        <c:crosses val="autoZero"/>
        <c:auto val="1"/>
        <c:lblAlgn val="ctr"/>
        <c:lblOffset val="100"/>
      </c:catAx>
      <c:valAx>
        <c:axId val="14671872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46708736"/>
        <c:crosses val="autoZero"/>
        <c:crossBetween val="between"/>
        <c:majorUnit val="0.5"/>
      </c:valAx>
    </c:plotArea>
    <c:legend>
      <c:legendPos val="r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 dirty="0"/>
              <a:t>By,</a:t>
            </a:r>
            <a:r>
              <a:rPr lang="da-DK" sz="1400" b="0" baseline="0" dirty="0"/>
              <a:t> Kultur og Erhverv</a:t>
            </a:r>
            <a:endParaRPr lang="da-DK" sz="14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'By, Kultur og Erhverv'!$B$52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'By, Kultur og Erhverv'!$C$51:$F$51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'By, Kultur og Erhverv'!$C$52:$F$52</c:f>
              <c:numCache>
                <c:formatCode>General</c:formatCode>
                <c:ptCount val="4"/>
                <c:pt idx="0">
                  <c:v>5.5</c:v>
                </c:pt>
                <c:pt idx="1">
                  <c:v>3</c:v>
                </c:pt>
                <c:pt idx="2">
                  <c:v>2.5</c:v>
                </c:pt>
                <c:pt idx="3">
                  <c:v>3.6</c:v>
                </c:pt>
              </c:numCache>
            </c:numRef>
          </c:val>
        </c:ser>
        <c:ser>
          <c:idx val="1"/>
          <c:order val="1"/>
          <c:tx>
            <c:strRef>
              <c:f>'By, Kultur og Erhverv'!$B$53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'By, Kultur og Erhverv'!$C$51:$F$51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'By, Kultur og Erhverv'!$C$53:$F$53</c:f>
              <c:numCache>
                <c:formatCode>General</c:formatCode>
                <c:ptCount val="4"/>
                <c:pt idx="0">
                  <c:v>3.3</c:v>
                </c:pt>
                <c:pt idx="1">
                  <c:v>4</c:v>
                </c:pt>
                <c:pt idx="2">
                  <c:v>2.1</c:v>
                </c:pt>
                <c:pt idx="3">
                  <c:v>3.1</c:v>
                </c:pt>
              </c:numCache>
            </c:numRef>
          </c:val>
        </c:ser>
        <c:axId val="146560128"/>
        <c:axId val="146561664"/>
      </c:barChart>
      <c:catAx>
        <c:axId val="146560128"/>
        <c:scaling>
          <c:orientation val="minMax"/>
        </c:scaling>
        <c:axPos val="b"/>
        <c:tickLblPos val="nextTo"/>
        <c:crossAx val="146561664"/>
        <c:crosses val="autoZero"/>
        <c:auto val="1"/>
        <c:lblAlgn val="ctr"/>
        <c:lblOffset val="100"/>
      </c:catAx>
      <c:valAx>
        <c:axId val="146561664"/>
        <c:scaling>
          <c:orientation val="minMax"/>
        </c:scaling>
        <c:axPos val="l"/>
        <c:majorGridlines/>
        <c:numFmt formatCode="General" sourceLinked="1"/>
        <c:tickLblPos val="nextTo"/>
        <c:crossAx val="146560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By,</a:t>
            </a:r>
            <a:r>
              <a:rPr lang="da-DK" sz="1400" b="0" baseline="0"/>
              <a:t> Kultur og Erhverv</a:t>
            </a:r>
            <a:r>
              <a:rPr lang="da-DK" sz="1400" b="0"/>
              <a:t>:</a:t>
            </a:r>
            <a:r>
              <a:rPr lang="da-DK" sz="1400" b="0" baseline="0"/>
              <a:t> Udvikling i kort og langt sygefravær</a:t>
            </a:r>
            <a:endParaRPr lang="da-DK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'By, Kultur &amp; Erhverv'!$R$8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'By, Kultur &amp; Erhverv'!$O$9:$O$10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'By, Kultur &amp; Erhverv'!$R$9:$R$10</c:f>
              <c:numCache>
                <c:formatCode>0%</c:formatCode>
                <c:ptCount val="2"/>
                <c:pt idx="0">
                  <c:v>0.37084823709759857</c:v>
                </c:pt>
                <c:pt idx="1">
                  <c:v>0.6291517629024016</c:v>
                </c:pt>
              </c:numCache>
            </c:numRef>
          </c:val>
        </c:ser>
        <c:ser>
          <c:idx val="1"/>
          <c:order val="1"/>
          <c:tx>
            <c:strRef>
              <c:f>'By, Kultur &amp; Erhverv'!$S$8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'By, Kultur &amp; Erhverv'!$O$9:$O$10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'By, Kultur &amp; Erhverv'!$S$9:$S$10</c:f>
              <c:numCache>
                <c:formatCode>0%</c:formatCode>
                <c:ptCount val="2"/>
                <c:pt idx="0">
                  <c:v>0.57395593360505692</c:v>
                </c:pt>
                <c:pt idx="1">
                  <c:v>0.42604406639494391</c:v>
                </c:pt>
              </c:numCache>
            </c:numRef>
          </c:val>
        </c:ser>
        <c:axId val="146582912"/>
        <c:axId val="146605184"/>
      </c:barChart>
      <c:catAx>
        <c:axId val="146582912"/>
        <c:scaling>
          <c:orientation val="minMax"/>
        </c:scaling>
        <c:axPos val="b"/>
        <c:tickLblPos val="nextTo"/>
        <c:crossAx val="146605184"/>
        <c:crosses val="autoZero"/>
        <c:auto val="1"/>
        <c:lblAlgn val="ctr"/>
        <c:lblOffset val="100"/>
      </c:catAx>
      <c:valAx>
        <c:axId val="146605184"/>
        <c:scaling>
          <c:orientation val="minMax"/>
        </c:scaling>
        <c:axPos val="l"/>
        <c:majorGridlines/>
        <c:numFmt formatCode="0%" sourceLinked="1"/>
        <c:tickLblPos val="nextTo"/>
        <c:crossAx val="1465829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/>
              <a:t>By, </a:t>
            </a:r>
            <a:r>
              <a:rPr lang="en-US" sz="1400" b="0" dirty="0" err="1"/>
              <a:t>Kultur</a:t>
            </a:r>
            <a:r>
              <a:rPr lang="en-US" sz="1400" b="0" dirty="0"/>
              <a:t> </a:t>
            </a:r>
            <a:r>
              <a:rPr lang="en-US" sz="1400" b="0" dirty="0" err="1"/>
              <a:t>og</a:t>
            </a:r>
            <a:r>
              <a:rPr lang="en-US" sz="1400" b="0" dirty="0"/>
              <a:t> </a:t>
            </a:r>
            <a:r>
              <a:rPr lang="en-US" sz="1400" b="0" dirty="0" err="1" smtClean="0"/>
              <a:t>Erhverv</a:t>
            </a:r>
            <a:r>
              <a:rPr lang="en-US" sz="1400" b="0" dirty="0" smtClean="0"/>
              <a:t>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'By, Kultur og Erhverv'!$C$46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'By, Kultur og Erhverv'!$B$47:$B$48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'By, Kultur og Erhverv'!$C$47:$C$48</c:f>
              <c:numCache>
                <c:formatCode>General</c:formatCode>
                <c:ptCount val="2"/>
                <c:pt idx="0">
                  <c:v>0.92500000000000004</c:v>
                </c:pt>
                <c:pt idx="1">
                  <c:v>1.1969999999999998</c:v>
                </c:pt>
              </c:numCache>
            </c:numRef>
          </c:val>
        </c:ser>
        <c:ser>
          <c:idx val="1"/>
          <c:order val="1"/>
          <c:tx>
            <c:strRef>
              <c:f>'By, Kultur og Erhverv'!$D$46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'By, Kultur og Erhverv'!$B$47:$B$48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'By, Kultur og Erhverv'!$D$47:$D$48</c:f>
              <c:numCache>
                <c:formatCode>General</c:formatCode>
                <c:ptCount val="2"/>
                <c:pt idx="0">
                  <c:v>1.575</c:v>
                </c:pt>
                <c:pt idx="1">
                  <c:v>0.90300000000000002</c:v>
                </c:pt>
              </c:numCache>
            </c:numRef>
          </c:val>
        </c:ser>
        <c:overlap val="100"/>
        <c:axId val="146634624"/>
        <c:axId val="146636160"/>
      </c:barChart>
      <c:catAx>
        <c:axId val="146634624"/>
        <c:scaling>
          <c:orientation val="minMax"/>
        </c:scaling>
        <c:axPos val="b"/>
        <c:tickLblPos val="nextTo"/>
        <c:crossAx val="146636160"/>
        <c:crosses val="autoZero"/>
        <c:auto val="1"/>
        <c:lblAlgn val="ctr"/>
        <c:lblOffset val="100"/>
      </c:catAx>
      <c:valAx>
        <c:axId val="146636160"/>
        <c:scaling>
          <c:orientation val="minMax"/>
        </c:scaling>
        <c:axPos val="l"/>
        <c:majorGridlines/>
        <c:numFmt formatCode="General" sourceLinked="1"/>
        <c:tickLblPos val="nextTo"/>
        <c:crossAx val="146634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Hjemmeplejen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Hjemmeplejen!$B$33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Hjemmeplejen!$C$32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Hjemmeplejen!$C$33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Hjemmeplejen!$B$34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Hjemmeplejen!$C$32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Hjemmeplejen!$C$34</c:f>
              <c:numCache>
                <c:formatCode>General</c:formatCode>
                <c:ptCount val="1"/>
                <c:pt idx="0">
                  <c:v>7.1</c:v>
                </c:pt>
              </c:numCache>
            </c:numRef>
          </c:val>
        </c:ser>
        <c:axId val="147931136"/>
        <c:axId val="147932672"/>
      </c:barChart>
      <c:catAx>
        <c:axId val="147931136"/>
        <c:scaling>
          <c:orientation val="minMax"/>
        </c:scaling>
        <c:axPos val="b"/>
        <c:numFmt formatCode="General" sourceLinked="1"/>
        <c:tickLblPos val="nextTo"/>
        <c:crossAx val="147932672"/>
        <c:crosses val="autoZero"/>
        <c:auto val="1"/>
        <c:lblAlgn val="ctr"/>
        <c:lblOffset val="100"/>
      </c:catAx>
      <c:valAx>
        <c:axId val="147932672"/>
        <c:scaling>
          <c:orientation val="minMax"/>
        </c:scaling>
        <c:axPos val="l"/>
        <c:majorGridlines/>
        <c:numFmt formatCode="General" sourceLinked="1"/>
        <c:tickLblPos val="nextTo"/>
        <c:crossAx val="147931136"/>
        <c:crosses val="autoZero"/>
        <c:crossBetween val="between"/>
        <c:majorUnit val="1"/>
      </c:valAx>
    </c:plotArea>
    <c:legend>
      <c:legendPos val="r"/>
      <c:layout/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Hjemmeplejen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Hjemmeplejen!$B$61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Hjemmeplejen!$C$60:$F$60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Hjemmeplejen!$C$61:$F$61</c:f>
              <c:numCache>
                <c:formatCode>General</c:formatCode>
                <c:ptCount val="4"/>
                <c:pt idx="0">
                  <c:v>5.8</c:v>
                </c:pt>
                <c:pt idx="1">
                  <c:v>3.5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Hjemmeplejen!$B$62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Hjemmeplejen!$C$60:$F$60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Hjemmeplejen!$C$62:$F$62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7.1</c:v>
                </c:pt>
                <c:pt idx="3">
                  <c:v>8</c:v>
                </c:pt>
              </c:numCache>
            </c:numRef>
          </c:val>
        </c:ser>
        <c:axId val="147982976"/>
        <c:axId val="148009344"/>
      </c:barChart>
      <c:catAx>
        <c:axId val="147982976"/>
        <c:scaling>
          <c:orientation val="minMax"/>
        </c:scaling>
        <c:axPos val="b"/>
        <c:tickLblPos val="nextTo"/>
        <c:crossAx val="148009344"/>
        <c:crosses val="autoZero"/>
        <c:auto val="1"/>
        <c:lblAlgn val="ctr"/>
        <c:lblOffset val="100"/>
      </c:catAx>
      <c:valAx>
        <c:axId val="148009344"/>
        <c:scaling>
          <c:orientation val="minMax"/>
        </c:scaling>
        <c:axPos val="l"/>
        <c:majorGridlines/>
        <c:numFmt formatCode="General" sourceLinked="1"/>
        <c:tickLblPos val="nextTo"/>
        <c:crossAx val="1479829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/>
            </a:pPr>
            <a:r>
              <a:rPr lang="en-US" sz="1400" b="0" dirty="0" err="1"/>
              <a:t>Ballerup</a:t>
            </a:r>
            <a:r>
              <a:rPr lang="en-US" sz="1400" b="0" dirty="0"/>
              <a:t> </a:t>
            </a:r>
            <a:r>
              <a:rPr lang="en-US" sz="1400" b="0" dirty="0" err="1" smtClean="0"/>
              <a:t>Kommune</a:t>
            </a:r>
            <a:r>
              <a:rPr lang="en-US" sz="1400" b="0" dirty="0" smtClean="0"/>
              <a:t>: </a:t>
            </a:r>
            <a:r>
              <a:rPr lang="en-US" sz="1400" b="0" dirty="0" err="1" smtClean="0"/>
              <a:t>Udvikling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i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sygefravær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'BK-Samlet'!$C$85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'BK-Samlet'!$D$84:$G$84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'BK-Samlet'!$D$85:$G$85</c:f>
              <c:numCache>
                <c:formatCode>General</c:formatCode>
                <c:ptCount val="4"/>
                <c:pt idx="0">
                  <c:v>7</c:v>
                </c:pt>
                <c:pt idx="1">
                  <c:v>4.7</c:v>
                </c:pt>
                <c:pt idx="2">
                  <c:v>4.5</c:v>
                </c:pt>
                <c:pt idx="3">
                  <c:v>5.4</c:v>
                </c:pt>
              </c:numCache>
            </c:numRef>
          </c:val>
        </c:ser>
        <c:ser>
          <c:idx val="1"/>
          <c:order val="1"/>
          <c:tx>
            <c:strRef>
              <c:f>'BK-Samlet'!$C$86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'BK-Samlet'!$D$84:$G$84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'BK-Samlet'!$D$86:$G$86</c:f>
              <c:numCache>
                <c:formatCode>General</c:formatCode>
                <c:ptCount val="4"/>
                <c:pt idx="0">
                  <c:v>6.5</c:v>
                </c:pt>
                <c:pt idx="1">
                  <c:v>5.7</c:v>
                </c:pt>
                <c:pt idx="2">
                  <c:v>4.7</c:v>
                </c:pt>
                <c:pt idx="3">
                  <c:v>5.6</c:v>
                </c:pt>
              </c:numCache>
            </c:numRef>
          </c:val>
        </c:ser>
        <c:axId val="146018304"/>
        <c:axId val="146019840"/>
      </c:barChart>
      <c:catAx>
        <c:axId val="146018304"/>
        <c:scaling>
          <c:orientation val="minMax"/>
        </c:scaling>
        <c:axPos val="b"/>
        <c:tickLblPos val="nextTo"/>
        <c:crossAx val="146019840"/>
        <c:crosses val="autoZero"/>
        <c:auto val="1"/>
        <c:lblAlgn val="ctr"/>
        <c:lblOffset val="100"/>
      </c:catAx>
      <c:valAx>
        <c:axId val="146019840"/>
        <c:scaling>
          <c:orientation val="minMax"/>
        </c:scaling>
        <c:axPos val="l"/>
        <c:majorGridlines/>
        <c:numFmt formatCode="General" sourceLinked="1"/>
        <c:tickLblPos val="nextTo"/>
        <c:crossAx val="1460183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Hjemmeplejen:</a:t>
            </a:r>
            <a:r>
              <a:rPr lang="da-DK" sz="1400" b="0" baseline="0"/>
              <a:t> Udvikling i kort og langt sygefravær</a:t>
            </a:r>
            <a:endParaRPr lang="da-DK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Hjemmeplejen!$R$8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Hjemmeplejen!$O$9:$O$10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Hjemmeplejen!$R$9:$R$10</c:f>
              <c:numCache>
                <c:formatCode>0%</c:formatCode>
                <c:ptCount val="2"/>
                <c:pt idx="0">
                  <c:v>0.56224593907396314</c:v>
                </c:pt>
                <c:pt idx="1">
                  <c:v>0.43775406092603691</c:v>
                </c:pt>
              </c:numCache>
            </c:numRef>
          </c:val>
        </c:ser>
        <c:ser>
          <c:idx val="1"/>
          <c:order val="1"/>
          <c:tx>
            <c:strRef>
              <c:f>Hjemmeplejen!$S$8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Hjemmeplejen!$O$9:$O$10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Hjemmeplejen!$S$9:$S$10</c:f>
              <c:numCache>
                <c:formatCode>0%</c:formatCode>
                <c:ptCount val="2"/>
                <c:pt idx="0">
                  <c:v>0.24470971712916023</c:v>
                </c:pt>
                <c:pt idx="1">
                  <c:v>0.75529028287084032</c:v>
                </c:pt>
              </c:numCache>
            </c:numRef>
          </c:val>
        </c:ser>
        <c:axId val="148026496"/>
        <c:axId val="148028032"/>
      </c:barChart>
      <c:catAx>
        <c:axId val="148026496"/>
        <c:scaling>
          <c:orientation val="minMax"/>
        </c:scaling>
        <c:axPos val="b"/>
        <c:tickLblPos val="nextTo"/>
        <c:crossAx val="148028032"/>
        <c:crosses val="autoZero"/>
        <c:auto val="1"/>
        <c:lblAlgn val="ctr"/>
        <c:lblOffset val="100"/>
      </c:catAx>
      <c:valAx>
        <c:axId val="148028032"/>
        <c:scaling>
          <c:orientation val="minMax"/>
        </c:scaling>
        <c:axPos val="l"/>
        <c:majorGridlines/>
        <c:numFmt formatCode="0%" sourceLinked="1"/>
        <c:tickLblPos val="nextTo"/>
        <c:crossAx val="1480264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 err="1" smtClean="0"/>
              <a:t>Hjemmeplejen</a:t>
            </a:r>
            <a:r>
              <a:rPr lang="en-US" sz="1400" b="0" dirty="0" smtClean="0"/>
              <a:t>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Hjemmeplejen!$C$52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Hjemmeplejen!$B$53:$B$54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Hjemmeplejen!$C$53:$C$54</c:f>
              <c:numCache>
                <c:formatCode>General</c:formatCode>
                <c:ptCount val="2"/>
                <c:pt idx="0">
                  <c:v>1.6800000000000006</c:v>
                </c:pt>
                <c:pt idx="1">
                  <c:v>1.704</c:v>
                </c:pt>
              </c:numCache>
            </c:numRef>
          </c:val>
        </c:ser>
        <c:ser>
          <c:idx val="1"/>
          <c:order val="1"/>
          <c:tx>
            <c:strRef>
              <c:f>Hjemmeplejen!$D$52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Hjemmeplejen!$B$53:$B$54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Hjemmeplejen!$D$53:$D$54</c:f>
              <c:numCache>
                <c:formatCode>General</c:formatCode>
                <c:ptCount val="2"/>
                <c:pt idx="0">
                  <c:v>1.32</c:v>
                </c:pt>
                <c:pt idx="1">
                  <c:v>5.3959999999999981</c:v>
                </c:pt>
              </c:numCache>
            </c:numRef>
          </c:val>
        </c:ser>
        <c:overlap val="100"/>
        <c:axId val="148045184"/>
        <c:axId val="146744448"/>
      </c:barChart>
      <c:catAx>
        <c:axId val="148045184"/>
        <c:scaling>
          <c:orientation val="minMax"/>
        </c:scaling>
        <c:axPos val="b"/>
        <c:tickLblPos val="nextTo"/>
        <c:crossAx val="146744448"/>
        <c:crosses val="autoZero"/>
        <c:auto val="1"/>
        <c:lblAlgn val="ctr"/>
        <c:lblOffset val="100"/>
      </c:catAx>
      <c:valAx>
        <c:axId val="146744448"/>
        <c:scaling>
          <c:orientation val="minMax"/>
        </c:scaling>
        <c:axPos val="l"/>
        <c:majorGridlines/>
        <c:numFmt formatCode="General" sourceLinked="1"/>
        <c:tickLblPos val="nextTo"/>
        <c:crossAx val="1480451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Plejecentre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Plejecentre!$B$28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Plejecentre!$C$27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Plejecentre!$C$28</c:f>
              <c:numCache>
                <c:formatCode>General</c:formatCode>
                <c:ptCount val="1"/>
                <c:pt idx="0">
                  <c:v>6.1</c:v>
                </c:pt>
              </c:numCache>
            </c:numRef>
          </c:val>
        </c:ser>
        <c:ser>
          <c:idx val="1"/>
          <c:order val="1"/>
          <c:tx>
            <c:strRef>
              <c:f>Plejecentre!$B$29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Plejecentre!$C$27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Plejecentre!$C$29</c:f>
              <c:numCache>
                <c:formatCode>General</c:formatCode>
                <c:ptCount val="1"/>
                <c:pt idx="0">
                  <c:v>7.4</c:v>
                </c:pt>
              </c:numCache>
            </c:numRef>
          </c:val>
        </c:ser>
        <c:axId val="146777600"/>
        <c:axId val="146779136"/>
      </c:barChart>
      <c:catAx>
        <c:axId val="146777600"/>
        <c:scaling>
          <c:orientation val="minMax"/>
        </c:scaling>
        <c:axPos val="b"/>
        <c:numFmt formatCode="General" sourceLinked="1"/>
        <c:tickLblPos val="nextTo"/>
        <c:crossAx val="146779136"/>
        <c:crosses val="autoZero"/>
        <c:auto val="1"/>
        <c:lblAlgn val="ctr"/>
        <c:lblOffset val="100"/>
      </c:catAx>
      <c:valAx>
        <c:axId val="146779136"/>
        <c:scaling>
          <c:orientation val="minMax"/>
        </c:scaling>
        <c:axPos val="l"/>
        <c:majorGridlines/>
        <c:numFmt formatCode="General" sourceLinked="1"/>
        <c:tickLblPos val="nextTo"/>
        <c:crossAx val="146777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Plejecentre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Plejecentre!$B$50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Plejecentre!$C$49:$F$49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Plejecentre!$C$50:$F$50</c:f>
              <c:numCache>
                <c:formatCode>General</c:formatCode>
                <c:ptCount val="4"/>
                <c:pt idx="0">
                  <c:v>10.1</c:v>
                </c:pt>
                <c:pt idx="1">
                  <c:v>7.7</c:v>
                </c:pt>
                <c:pt idx="2">
                  <c:v>6.1</c:v>
                </c:pt>
                <c:pt idx="3">
                  <c:v>7.9</c:v>
                </c:pt>
              </c:numCache>
            </c:numRef>
          </c:val>
        </c:ser>
        <c:ser>
          <c:idx val="1"/>
          <c:order val="1"/>
          <c:tx>
            <c:strRef>
              <c:f>Plejecentre!$B$51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Plejecentre!$C$49:$F$49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Plejecentre!$C$51:$F$51</c:f>
              <c:numCache>
                <c:formatCode>General</c:formatCode>
                <c:ptCount val="4"/>
                <c:pt idx="0">
                  <c:v>8.1</c:v>
                </c:pt>
                <c:pt idx="1">
                  <c:v>8.9</c:v>
                </c:pt>
                <c:pt idx="2">
                  <c:v>7.4</c:v>
                </c:pt>
                <c:pt idx="3">
                  <c:v>8.1</c:v>
                </c:pt>
              </c:numCache>
            </c:numRef>
          </c:val>
        </c:ser>
        <c:axId val="147878272"/>
        <c:axId val="147879808"/>
      </c:barChart>
      <c:catAx>
        <c:axId val="147878272"/>
        <c:scaling>
          <c:orientation val="minMax"/>
        </c:scaling>
        <c:axPos val="b"/>
        <c:tickLblPos val="nextTo"/>
        <c:crossAx val="147879808"/>
        <c:crosses val="autoZero"/>
        <c:auto val="1"/>
        <c:lblAlgn val="ctr"/>
        <c:lblOffset val="100"/>
      </c:catAx>
      <c:valAx>
        <c:axId val="147879808"/>
        <c:scaling>
          <c:orientation val="minMax"/>
        </c:scaling>
        <c:axPos val="l"/>
        <c:majorGridlines/>
        <c:numFmt formatCode="General" sourceLinked="1"/>
        <c:tickLblPos val="nextTo"/>
        <c:crossAx val="14787827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Plejecentre:</a:t>
            </a:r>
            <a:r>
              <a:rPr lang="da-DK" sz="1400" b="0" baseline="0"/>
              <a:t> Udvikling i kort og langt sygefravær</a:t>
            </a:r>
            <a:endParaRPr lang="da-DK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Plejecentre!$R$8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Plejecentre!$O$9:$O$10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Plejecentre!$R$9:$R$10</c:f>
              <c:numCache>
                <c:formatCode>0%</c:formatCode>
                <c:ptCount val="2"/>
                <c:pt idx="0">
                  <c:v>0.3630803760628955</c:v>
                </c:pt>
                <c:pt idx="1">
                  <c:v>0.63691962393710511</c:v>
                </c:pt>
              </c:numCache>
            </c:numRef>
          </c:val>
        </c:ser>
        <c:ser>
          <c:idx val="1"/>
          <c:order val="1"/>
          <c:tx>
            <c:strRef>
              <c:f>Plejecentre!$S$8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Plejecentre!$O$9:$O$10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Plejecentre!$S$9:$S$10</c:f>
              <c:numCache>
                <c:formatCode>0%</c:formatCode>
                <c:ptCount val="2"/>
                <c:pt idx="0">
                  <c:v>0.26532731745274751</c:v>
                </c:pt>
                <c:pt idx="1">
                  <c:v>0.73467268254725271</c:v>
                </c:pt>
              </c:numCache>
            </c:numRef>
          </c:val>
        </c:ser>
        <c:axId val="148060800"/>
        <c:axId val="148070784"/>
      </c:barChart>
      <c:catAx>
        <c:axId val="148060800"/>
        <c:scaling>
          <c:orientation val="minMax"/>
        </c:scaling>
        <c:axPos val="b"/>
        <c:tickLblPos val="nextTo"/>
        <c:crossAx val="148070784"/>
        <c:crosses val="autoZero"/>
        <c:auto val="1"/>
        <c:lblAlgn val="ctr"/>
        <c:lblOffset val="100"/>
      </c:catAx>
      <c:valAx>
        <c:axId val="148070784"/>
        <c:scaling>
          <c:orientation val="minMax"/>
        </c:scaling>
        <c:axPos val="l"/>
        <c:majorGridlines/>
        <c:numFmt formatCode="0%" sourceLinked="1"/>
        <c:tickLblPos val="nextTo"/>
        <c:crossAx val="1480608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 err="1" smtClean="0"/>
              <a:t>Plejecentre</a:t>
            </a:r>
            <a:r>
              <a:rPr lang="en-US" sz="1400" b="0" dirty="0" smtClean="0"/>
              <a:t>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Plejecentre!$D$44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Plejecentre!$C$45:$C$46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Plejecentre!$D$45:$D$46</c:f>
              <c:numCache>
                <c:formatCode>General</c:formatCode>
                <c:ptCount val="2"/>
                <c:pt idx="0">
                  <c:v>2.1959999999999997</c:v>
                </c:pt>
                <c:pt idx="1">
                  <c:v>1.776</c:v>
                </c:pt>
              </c:numCache>
            </c:numRef>
          </c:val>
        </c:ser>
        <c:ser>
          <c:idx val="1"/>
          <c:order val="1"/>
          <c:tx>
            <c:strRef>
              <c:f>Plejecentre!$E$44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Plejecentre!$C$45:$C$46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Plejecentre!$E$45:$E$46</c:f>
              <c:numCache>
                <c:formatCode>General</c:formatCode>
                <c:ptCount val="2"/>
                <c:pt idx="0">
                  <c:v>3.9039999999999999</c:v>
                </c:pt>
                <c:pt idx="1">
                  <c:v>5.6239999999999988</c:v>
                </c:pt>
              </c:numCache>
            </c:numRef>
          </c:val>
        </c:ser>
        <c:overlap val="100"/>
        <c:axId val="148100224"/>
        <c:axId val="148101760"/>
      </c:barChart>
      <c:catAx>
        <c:axId val="148100224"/>
        <c:scaling>
          <c:orientation val="minMax"/>
        </c:scaling>
        <c:axPos val="b"/>
        <c:tickLblPos val="nextTo"/>
        <c:crossAx val="148101760"/>
        <c:crosses val="autoZero"/>
        <c:auto val="1"/>
        <c:lblAlgn val="ctr"/>
        <c:lblOffset val="100"/>
      </c:catAx>
      <c:valAx>
        <c:axId val="148101760"/>
        <c:scaling>
          <c:orientation val="minMax"/>
        </c:scaling>
        <c:axPos val="l"/>
        <c:majorGridlines/>
        <c:numFmt formatCode="General" sourceLinked="1"/>
        <c:tickLblPos val="nextTo"/>
        <c:crossAx val="148100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Handicap &amp; Psykiatri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'Handicap og Psykiatri'!$B$26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'Handicap og Psykiatri'!$C$25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'Handicap og Psykiatri'!$C$26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'Handicap og Psykiatri'!$B$27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'Handicap og Psykiatri'!$C$25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'Handicap og Psykiatri'!$C$27</c:f>
              <c:numCache>
                <c:formatCode>General</c:formatCode>
                <c:ptCount val="1"/>
                <c:pt idx="0">
                  <c:v>5.9</c:v>
                </c:pt>
              </c:numCache>
            </c:numRef>
          </c:val>
        </c:ser>
        <c:axId val="148134912"/>
        <c:axId val="148140800"/>
      </c:barChart>
      <c:catAx>
        <c:axId val="148134912"/>
        <c:scaling>
          <c:orientation val="minMax"/>
        </c:scaling>
        <c:axPos val="b"/>
        <c:numFmt formatCode="General" sourceLinked="1"/>
        <c:tickLblPos val="nextTo"/>
        <c:crossAx val="148140800"/>
        <c:crosses val="autoZero"/>
        <c:auto val="1"/>
        <c:lblAlgn val="ctr"/>
        <c:lblOffset val="100"/>
      </c:catAx>
      <c:valAx>
        <c:axId val="148140800"/>
        <c:scaling>
          <c:orientation val="minMax"/>
        </c:scaling>
        <c:axPos val="l"/>
        <c:majorGridlines/>
        <c:numFmt formatCode="General" sourceLinked="1"/>
        <c:tickLblPos val="nextTo"/>
        <c:crossAx val="1481349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Handicap og Psykiatri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'Handicap og Psykiatri'!$B$55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'Handicap og Psykiatri'!$C$54:$F$54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'Handicap og Psykiatri'!$C$55:$F$55</c:f>
              <c:numCache>
                <c:formatCode>General</c:formatCode>
                <c:ptCount val="4"/>
                <c:pt idx="0">
                  <c:v>6</c:v>
                </c:pt>
                <c:pt idx="1">
                  <c:v>4.8</c:v>
                </c:pt>
                <c:pt idx="2">
                  <c:v>4.5999999999999996</c:v>
                </c:pt>
                <c:pt idx="3">
                  <c:v>5.0999999999999996</c:v>
                </c:pt>
              </c:numCache>
            </c:numRef>
          </c:val>
        </c:ser>
        <c:ser>
          <c:idx val="1"/>
          <c:order val="1"/>
          <c:tx>
            <c:strRef>
              <c:f>'Handicap og Psykiatri'!$B$56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'Handicap og Psykiatri'!$C$54:$F$54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'Handicap og Psykiatri'!$C$56:$F$56</c:f>
              <c:numCache>
                <c:formatCode>General</c:formatCode>
                <c:ptCount val="4"/>
                <c:pt idx="0">
                  <c:v>6.2</c:v>
                </c:pt>
                <c:pt idx="1">
                  <c:v>6.2</c:v>
                </c:pt>
                <c:pt idx="2">
                  <c:v>5.9</c:v>
                </c:pt>
                <c:pt idx="3">
                  <c:v>6.1</c:v>
                </c:pt>
              </c:numCache>
            </c:numRef>
          </c:val>
        </c:ser>
        <c:axId val="148178816"/>
        <c:axId val="148180352"/>
      </c:barChart>
      <c:catAx>
        <c:axId val="148178816"/>
        <c:scaling>
          <c:orientation val="minMax"/>
        </c:scaling>
        <c:axPos val="b"/>
        <c:tickLblPos val="nextTo"/>
        <c:crossAx val="148180352"/>
        <c:crosses val="autoZero"/>
        <c:auto val="1"/>
        <c:lblAlgn val="ctr"/>
        <c:lblOffset val="100"/>
      </c:catAx>
      <c:valAx>
        <c:axId val="148180352"/>
        <c:scaling>
          <c:orientation val="minMax"/>
        </c:scaling>
        <c:axPos val="l"/>
        <c:majorGridlines/>
        <c:numFmt formatCode="General" sourceLinked="1"/>
        <c:tickLblPos val="nextTo"/>
        <c:crossAx val="148178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 baseline="0" dirty="0" smtClean="0"/>
              <a:t>Handicap </a:t>
            </a:r>
            <a:r>
              <a:rPr lang="da-DK" sz="1400" b="0" baseline="0" dirty="0"/>
              <a:t>og </a:t>
            </a:r>
            <a:r>
              <a:rPr lang="da-DK" sz="1400" b="0" baseline="0" dirty="0" smtClean="0"/>
              <a:t>Psykiatri: Udvikling i kort og langt sygefravær</a:t>
            </a:r>
            <a:endParaRPr lang="da-DK" sz="14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'Handicap &amp; Psykiatri'!$R$8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'Handicap &amp; Psykiatri'!$O$9:$O$10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'Handicap &amp; Psykiatri'!$R$9:$R$10</c:f>
              <c:numCache>
                <c:formatCode>0%</c:formatCode>
                <c:ptCount val="2"/>
                <c:pt idx="0">
                  <c:v>0.42553103860133207</c:v>
                </c:pt>
                <c:pt idx="1">
                  <c:v>0.57446896139866721</c:v>
                </c:pt>
              </c:numCache>
            </c:numRef>
          </c:val>
        </c:ser>
        <c:ser>
          <c:idx val="1"/>
          <c:order val="1"/>
          <c:tx>
            <c:strRef>
              <c:f>'Handicap &amp; Psykiatri'!$S$8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'Handicap &amp; Psykiatri'!$O$9:$O$10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'Handicap &amp; Psykiatri'!$S$9:$S$10</c:f>
              <c:numCache>
                <c:formatCode>0%</c:formatCode>
                <c:ptCount val="2"/>
                <c:pt idx="0">
                  <c:v>0.36730394411942102</c:v>
                </c:pt>
                <c:pt idx="1">
                  <c:v>0.63269605588057976</c:v>
                </c:pt>
              </c:numCache>
            </c:numRef>
          </c:val>
        </c:ser>
        <c:axId val="148226432"/>
        <c:axId val="148227968"/>
      </c:barChart>
      <c:catAx>
        <c:axId val="148226432"/>
        <c:scaling>
          <c:orientation val="minMax"/>
        </c:scaling>
        <c:axPos val="b"/>
        <c:tickLblPos val="nextTo"/>
        <c:crossAx val="148227968"/>
        <c:crosses val="autoZero"/>
        <c:auto val="1"/>
        <c:lblAlgn val="ctr"/>
        <c:lblOffset val="100"/>
      </c:catAx>
      <c:valAx>
        <c:axId val="148227968"/>
        <c:scaling>
          <c:orientation val="minMax"/>
        </c:scaling>
        <c:axPos val="l"/>
        <c:majorGridlines/>
        <c:numFmt formatCode="0%" sourceLinked="1"/>
        <c:tickLblPos val="nextTo"/>
        <c:crossAx val="1482264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/>
              <a:t>Handicap </a:t>
            </a:r>
            <a:r>
              <a:rPr lang="en-US" sz="1400" b="0" dirty="0" err="1"/>
              <a:t>og</a:t>
            </a:r>
            <a:r>
              <a:rPr lang="en-US" sz="1400" b="0" dirty="0"/>
              <a:t> </a:t>
            </a:r>
            <a:r>
              <a:rPr lang="en-US" sz="1400" b="0" dirty="0" err="1" smtClean="0"/>
              <a:t>Psykiatri</a:t>
            </a:r>
            <a:r>
              <a:rPr lang="en-US" sz="1400" b="0" dirty="0" smtClean="0"/>
              <a:t>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'Handicap og Psykiatri'!$C$46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'Handicap og Psykiatri'!$B$47:$B$48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'Handicap og Psykiatri'!$C$47:$C$48</c:f>
              <c:numCache>
                <c:formatCode>General</c:formatCode>
                <c:ptCount val="2"/>
                <c:pt idx="0">
                  <c:v>1.9779999999999998</c:v>
                </c:pt>
                <c:pt idx="1">
                  <c:v>2.1830000000000012</c:v>
                </c:pt>
              </c:numCache>
            </c:numRef>
          </c:val>
        </c:ser>
        <c:ser>
          <c:idx val="1"/>
          <c:order val="1"/>
          <c:tx>
            <c:strRef>
              <c:f>'Handicap og Psykiatri'!$D$46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'Handicap og Psykiatri'!$B$47:$B$48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'Handicap og Psykiatri'!$D$47:$D$48</c:f>
              <c:numCache>
                <c:formatCode>General</c:formatCode>
                <c:ptCount val="2"/>
                <c:pt idx="0">
                  <c:v>2.6219999999999994</c:v>
                </c:pt>
                <c:pt idx="1">
                  <c:v>3.7170000000000001</c:v>
                </c:pt>
              </c:numCache>
            </c:numRef>
          </c:val>
        </c:ser>
        <c:overlap val="100"/>
        <c:axId val="153893504"/>
        <c:axId val="153919872"/>
      </c:barChart>
      <c:catAx>
        <c:axId val="153893504"/>
        <c:scaling>
          <c:orientation val="minMax"/>
        </c:scaling>
        <c:axPos val="b"/>
        <c:tickLblPos val="nextTo"/>
        <c:crossAx val="153919872"/>
        <c:crosses val="autoZero"/>
        <c:auto val="1"/>
        <c:lblAlgn val="ctr"/>
        <c:lblOffset val="100"/>
      </c:catAx>
      <c:valAx>
        <c:axId val="153919872"/>
        <c:scaling>
          <c:orientation val="minMax"/>
        </c:scaling>
        <c:axPos val="l"/>
        <c:majorGridlines/>
        <c:numFmt formatCode="General" sourceLinked="1"/>
        <c:tickLblPos val="nextTo"/>
        <c:crossAx val="1538935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 dirty="0"/>
              <a:t>Ballerup kommune:</a:t>
            </a:r>
            <a:r>
              <a:rPr lang="da-DK" sz="1400" b="0" baseline="0" dirty="0"/>
              <a:t> Udvikling i kort og langt sygefravær</a:t>
            </a:r>
            <a:endParaRPr lang="da-DK" sz="14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'BK Kommune'!$R$8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'BK Kommune'!$O$9:$O$10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'BK Kommune'!$R$9:$R$10</c:f>
              <c:numCache>
                <c:formatCode>0%</c:formatCode>
                <c:ptCount val="2"/>
                <c:pt idx="0">
                  <c:v>0.38042872094887226</c:v>
                </c:pt>
                <c:pt idx="1">
                  <c:v>0.61957127905112852</c:v>
                </c:pt>
              </c:numCache>
            </c:numRef>
          </c:val>
        </c:ser>
        <c:ser>
          <c:idx val="1"/>
          <c:order val="1"/>
          <c:tx>
            <c:strRef>
              <c:f>'BK Kommune'!$S$8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'BK Kommune'!$O$9:$O$10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'BK Kommune'!$S$9:$S$10</c:f>
              <c:numCache>
                <c:formatCode>0%</c:formatCode>
                <c:ptCount val="2"/>
                <c:pt idx="0">
                  <c:v>0.35316314182309178</c:v>
                </c:pt>
                <c:pt idx="1">
                  <c:v>0.6468368581769085</c:v>
                </c:pt>
              </c:numCache>
            </c:numRef>
          </c:val>
        </c:ser>
        <c:axId val="146053760"/>
        <c:axId val="146059648"/>
      </c:barChart>
      <c:catAx>
        <c:axId val="146053760"/>
        <c:scaling>
          <c:orientation val="minMax"/>
        </c:scaling>
        <c:axPos val="b"/>
        <c:tickLblPos val="nextTo"/>
        <c:crossAx val="146059648"/>
        <c:crosses val="autoZero"/>
        <c:auto val="1"/>
        <c:lblAlgn val="ctr"/>
        <c:lblOffset val="100"/>
      </c:catAx>
      <c:valAx>
        <c:axId val="146059648"/>
        <c:scaling>
          <c:orientation val="minMax"/>
        </c:scaling>
        <c:axPos val="l"/>
        <c:majorGridlines/>
        <c:numFmt formatCode="0%" sourceLinked="1"/>
        <c:tickLblPos val="nextTo"/>
        <c:crossAx val="1460537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Dagtilbud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Dagtilbud!$B$37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Dagtilbud!$C$36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Dagtilbud!$C$37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ser>
          <c:idx val="1"/>
          <c:order val="1"/>
          <c:tx>
            <c:strRef>
              <c:f>Dagtilbud!$B$38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Dagtilbud!$C$36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Dagtilbud!$C$38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axId val="153965312"/>
        <c:axId val="153966848"/>
      </c:barChart>
      <c:catAx>
        <c:axId val="153965312"/>
        <c:scaling>
          <c:orientation val="minMax"/>
        </c:scaling>
        <c:axPos val="b"/>
        <c:numFmt formatCode="General" sourceLinked="1"/>
        <c:tickLblPos val="nextTo"/>
        <c:crossAx val="153966848"/>
        <c:crosses val="autoZero"/>
        <c:auto val="1"/>
        <c:lblAlgn val="ctr"/>
        <c:lblOffset val="100"/>
      </c:catAx>
      <c:valAx>
        <c:axId val="153966848"/>
        <c:scaling>
          <c:orientation val="minMax"/>
        </c:scaling>
        <c:axPos val="l"/>
        <c:majorGridlines/>
        <c:numFmt formatCode="General" sourceLinked="1"/>
        <c:tickLblPos val="nextTo"/>
        <c:crossAx val="15396531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Dagtilbud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Dagtilbud!$B$61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Dagtilbud!$C$60:$F$60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Dagtilbud!$C$61:$F$61</c:f>
              <c:numCache>
                <c:formatCode>General</c:formatCode>
                <c:ptCount val="4"/>
                <c:pt idx="0">
                  <c:v>7.5</c:v>
                </c:pt>
                <c:pt idx="1">
                  <c:v>6.1</c:v>
                </c:pt>
                <c:pt idx="2">
                  <c:v>5.3</c:v>
                </c:pt>
                <c:pt idx="3">
                  <c:v>6.3</c:v>
                </c:pt>
              </c:numCache>
            </c:numRef>
          </c:val>
        </c:ser>
        <c:ser>
          <c:idx val="1"/>
          <c:order val="1"/>
          <c:tx>
            <c:strRef>
              <c:f>Dagtilbud!$B$62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Dagtilbud!$C$60:$F$60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Dagtilbud!$C$62:$F$62</c:f>
              <c:numCache>
                <c:formatCode>General</c:formatCode>
                <c:ptCount val="4"/>
                <c:pt idx="0">
                  <c:v>7.7</c:v>
                </c:pt>
                <c:pt idx="1">
                  <c:v>5.8</c:v>
                </c:pt>
                <c:pt idx="2">
                  <c:v>5.3</c:v>
                </c:pt>
                <c:pt idx="3">
                  <c:v>6.3</c:v>
                </c:pt>
              </c:numCache>
            </c:numRef>
          </c:val>
        </c:ser>
        <c:axId val="153984384"/>
        <c:axId val="153998464"/>
      </c:barChart>
      <c:catAx>
        <c:axId val="153984384"/>
        <c:scaling>
          <c:orientation val="minMax"/>
        </c:scaling>
        <c:axPos val="b"/>
        <c:tickLblPos val="nextTo"/>
        <c:crossAx val="153998464"/>
        <c:crosses val="autoZero"/>
        <c:auto val="1"/>
        <c:lblAlgn val="ctr"/>
        <c:lblOffset val="100"/>
      </c:catAx>
      <c:valAx>
        <c:axId val="153998464"/>
        <c:scaling>
          <c:orientation val="minMax"/>
        </c:scaling>
        <c:axPos val="l"/>
        <c:majorGridlines/>
        <c:numFmt formatCode="General" sourceLinked="1"/>
        <c:tickLblPos val="nextTo"/>
        <c:crossAx val="1539843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Dagtilbud:</a:t>
            </a:r>
            <a:r>
              <a:rPr lang="da-DK" sz="1400" b="0" baseline="0"/>
              <a:t> Udvikling i kort og langt sygefravær</a:t>
            </a:r>
            <a:endParaRPr lang="da-DK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Dagtilbud!$R$8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Dagtilbud!$O$9:$O$10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Dagtilbud!$R$9:$R$10</c:f>
              <c:numCache>
                <c:formatCode>0%</c:formatCode>
                <c:ptCount val="2"/>
                <c:pt idx="0">
                  <c:v>0.28933885712942486</c:v>
                </c:pt>
                <c:pt idx="1">
                  <c:v>0.71066114287057591</c:v>
                </c:pt>
              </c:numCache>
            </c:numRef>
          </c:val>
        </c:ser>
        <c:ser>
          <c:idx val="1"/>
          <c:order val="1"/>
          <c:tx>
            <c:strRef>
              <c:f>Dagtilbud!$S$8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Dagtilbud!$O$9:$O$10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Dagtilbud!$S$9:$S$10</c:f>
              <c:numCache>
                <c:formatCode>0%</c:formatCode>
                <c:ptCount val="2"/>
                <c:pt idx="0">
                  <c:v>0.37632577652512694</c:v>
                </c:pt>
                <c:pt idx="1">
                  <c:v>0.62367422347487433</c:v>
                </c:pt>
              </c:numCache>
            </c:numRef>
          </c:val>
        </c:ser>
        <c:axId val="148281216"/>
        <c:axId val="148282752"/>
      </c:barChart>
      <c:catAx>
        <c:axId val="148281216"/>
        <c:scaling>
          <c:orientation val="minMax"/>
        </c:scaling>
        <c:axPos val="b"/>
        <c:tickLblPos val="nextTo"/>
        <c:crossAx val="148282752"/>
        <c:crosses val="autoZero"/>
        <c:auto val="1"/>
        <c:lblAlgn val="ctr"/>
        <c:lblOffset val="100"/>
      </c:catAx>
      <c:valAx>
        <c:axId val="148282752"/>
        <c:scaling>
          <c:orientation val="minMax"/>
        </c:scaling>
        <c:axPos val="l"/>
        <c:majorGridlines/>
        <c:numFmt formatCode="0%" sourceLinked="1"/>
        <c:tickLblPos val="nextTo"/>
        <c:crossAx val="1482812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 dirty="0" smtClean="0"/>
              <a:t>Dagtilbud: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da-DK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Dagtilbud!$C$54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Dagtilbud!$B$55:$B$56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Dagtilbud!$C$55:$C$56</c:f>
              <c:numCache>
                <c:formatCode>General</c:formatCode>
                <c:ptCount val="2"/>
                <c:pt idx="0">
                  <c:v>1.5369999999999995</c:v>
                </c:pt>
                <c:pt idx="1">
                  <c:v>2.0139999999999998</c:v>
                </c:pt>
              </c:numCache>
            </c:numRef>
          </c:val>
        </c:ser>
        <c:ser>
          <c:idx val="1"/>
          <c:order val="1"/>
          <c:tx>
            <c:strRef>
              <c:f>Dagtilbud!$D$54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Dagtilbud!$B$55:$B$56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Dagtilbud!$D$55:$D$56</c:f>
              <c:numCache>
                <c:formatCode>General</c:formatCode>
                <c:ptCount val="2"/>
                <c:pt idx="0">
                  <c:v>3.7629999999999999</c:v>
                </c:pt>
                <c:pt idx="1">
                  <c:v>3.286</c:v>
                </c:pt>
              </c:numCache>
            </c:numRef>
          </c:val>
        </c:ser>
        <c:overlap val="100"/>
        <c:axId val="154157440"/>
        <c:axId val="154158976"/>
      </c:barChart>
      <c:catAx>
        <c:axId val="154157440"/>
        <c:scaling>
          <c:orientation val="minMax"/>
        </c:scaling>
        <c:axPos val="b"/>
        <c:tickLblPos val="nextTo"/>
        <c:crossAx val="154158976"/>
        <c:crosses val="autoZero"/>
        <c:auto val="1"/>
        <c:lblAlgn val="ctr"/>
        <c:lblOffset val="100"/>
      </c:catAx>
      <c:valAx>
        <c:axId val="154158976"/>
        <c:scaling>
          <c:orientation val="minMax"/>
        </c:scaling>
        <c:axPos val="l"/>
        <c:majorGridlines/>
        <c:numFmt formatCode="General" sourceLinked="1"/>
        <c:tickLblPos val="nextTo"/>
        <c:crossAx val="154157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Klubber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Klubber!$B$23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Klubber!$C$22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Klubber!$C$23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</c:ser>
        <c:ser>
          <c:idx val="1"/>
          <c:order val="1"/>
          <c:tx>
            <c:strRef>
              <c:f>Klubber!$B$24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Klubber!$C$22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Klubber!$C$24</c:f>
              <c:numCache>
                <c:formatCode>General</c:formatCode>
                <c:ptCount val="1"/>
                <c:pt idx="0">
                  <c:v>4.5999999999999996</c:v>
                </c:pt>
              </c:numCache>
            </c:numRef>
          </c:val>
        </c:ser>
        <c:axId val="154188032"/>
        <c:axId val="154202112"/>
      </c:barChart>
      <c:catAx>
        <c:axId val="154188032"/>
        <c:scaling>
          <c:orientation val="minMax"/>
        </c:scaling>
        <c:axPos val="b"/>
        <c:numFmt formatCode="General" sourceLinked="1"/>
        <c:tickLblPos val="nextTo"/>
        <c:crossAx val="154202112"/>
        <c:crosses val="autoZero"/>
        <c:auto val="1"/>
        <c:lblAlgn val="ctr"/>
        <c:lblOffset val="100"/>
      </c:catAx>
      <c:valAx>
        <c:axId val="154202112"/>
        <c:scaling>
          <c:orientation val="minMax"/>
        </c:scaling>
        <c:axPos val="l"/>
        <c:majorGridlines/>
        <c:numFmt formatCode="General" sourceLinked="1"/>
        <c:tickLblPos val="nextTo"/>
        <c:crossAx val="1541880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Klubber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Klubber!$B$51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Klubber!$C$50:$F$50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Klubber!$C$51:$F$51</c:f>
              <c:numCache>
                <c:formatCode>General</c:formatCode>
                <c:ptCount val="4"/>
                <c:pt idx="0">
                  <c:v>3.9</c:v>
                </c:pt>
                <c:pt idx="1">
                  <c:v>3.8</c:v>
                </c:pt>
                <c:pt idx="2">
                  <c:v>3.7</c:v>
                </c:pt>
                <c:pt idx="3">
                  <c:v>3.8</c:v>
                </c:pt>
              </c:numCache>
            </c:numRef>
          </c:val>
        </c:ser>
        <c:ser>
          <c:idx val="1"/>
          <c:order val="1"/>
          <c:tx>
            <c:strRef>
              <c:f>Klubber!$B$52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Klubber!$C$50:$F$50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Klubber!$C$52:$F$52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4.8</c:v>
                </c:pt>
                <c:pt idx="2">
                  <c:v>4.5999999999999996</c:v>
                </c:pt>
                <c:pt idx="3">
                  <c:v>4.5</c:v>
                </c:pt>
              </c:numCache>
            </c:numRef>
          </c:val>
        </c:ser>
        <c:axId val="154039424"/>
        <c:axId val="154040960"/>
      </c:barChart>
      <c:catAx>
        <c:axId val="154039424"/>
        <c:scaling>
          <c:orientation val="minMax"/>
        </c:scaling>
        <c:axPos val="b"/>
        <c:tickLblPos val="nextTo"/>
        <c:crossAx val="154040960"/>
        <c:crosses val="autoZero"/>
        <c:auto val="1"/>
        <c:lblAlgn val="ctr"/>
        <c:lblOffset val="100"/>
      </c:catAx>
      <c:valAx>
        <c:axId val="154040960"/>
        <c:scaling>
          <c:orientation val="minMax"/>
        </c:scaling>
        <c:axPos val="l"/>
        <c:majorGridlines/>
        <c:numFmt formatCode="General" sourceLinked="1"/>
        <c:tickLblPos val="nextTo"/>
        <c:crossAx val="1540394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 dirty="0"/>
              <a:t>Klubber:</a:t>
            </a:r>
            <a:r>
              <a:rPr lang="da-DK" sz="1400" b="0" baseline="0" dirty="0"/>
              <a:t> Udvikling i kort og langt sygefravær</a:t>
            </a:r>
            <a:endParaRPr lang="da-DK" sz="14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Klubber!$R$8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Klubber!$O$9:$O$10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Klubber!$R$9:$R$10</c:f>
              <c:numCache>
                <c:formatCode>0%</c:formatCode>
                <c:ptCount val="2"/>
                <c:pt idx="0">
                  <c:v>0.21611840638160973</c:v>
                </c:pt>
                <c:pt idx="1">
                  <c:v>0.78388159361839083</c:v>
                </c:pt>
              </c:numCache>
            </c:numRef>
          </c:val>
        </c:ser>
        <c:ser>
          <c:idx val="1"/>
          <c:order val="1"/>
          <c:tx>
            <c:strRef>
              <c:f>Klubber!$S$8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Klubber!$O$9:$O$10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Klubber!$S$9:$S$10</c:f>
              <c:numCache>
                <c:formatCode>0%</c:formatCode>
                <c:ptCount val="2"/>
                <c:pt idx="0">
                  <c:v>0.23455377574370712</c:v>
                </c:pt>
                <c:pt idx="1">
                  <c:v>0.76544622425629294</c:v>
                </c:pt>
              </c:numCache>
            </c:numRef>
          </c:val>
        </c:ser>
        <c:axId val="154054016"/>
        <c:axId val="154363008"/>
      </c:barChart>
      <c:catAx>
        <c:axId val="154054016"/>
        <c:scaling>
          <c:orientation val="minMax"/>
        </c:scaling>
        <c:axPos val="b"/>
        <c:tickLblPos val="nextTo"/>
        <c:crossAx val="154363008"/>
        <c:crosses val="autoZero"/>
        <c:auto val="1"/>
        <c:lblAlgn val="ctr"/>
        <c:lblOffset val="100"/>
      </c:catAx>
      <c:valAx>
        <c:axId val="154363008"/>
        <c:scaling>
          <c:orientation val="minMax"/>
        </c:scaling>
        <c:axPos val="l"/>
        <c:majorGridlines/>
        <c:numFmt formatCode="0%" sourceLinked="1"/>
        <c:tickLblPos val="nextTo"/>
        <c:crossAx val="154054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Klubber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Klubber!$C$43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Klubber!$B$44:$B$45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Klubber!$C$44:$C$45</c:f>
              <c:numCache>
                <c:formatCode>General</c:formatCode>
                <c:ptCount val="2"/>
                <c:pt idx="0">
                  <c:v>0.81400000000000028</c:v>
                </c:pt>
                <c:pt idx="1">
                  <c:v>1.0580000000000001</c:v>
                </c:pt>
              </c:numCache>
            </c:numRef>
          </c:val>
        </c:ser>
        <c:ser>
          <c:idx val="1"/>
          <c:order val="1"/>
          <c:tx>
            <c:strRef>
              <c:f>Klubber!$D$43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Klubber!$B$44:$B$45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Klubber!$D$44:$D$45</c:f>
              <c:numCache>
                <c:formatCode>General</c:formatCode>
                <c:ptCount val="2"/>
                <c:pt idx="0">
                  <c:v>2.8859999999999997</c:v>
                </c:pt>
                <c:pt idx="1">
                  <c:v>3.5419999999999998</c:v>
                </c:pt>
              </c:numCache>
            </c:numRef>
          </c:val>
        </c:ser>
        <c:overlap val="100"/>
        <c:axId val="154388352"/>
        <c:axId val="154389888"/>
      </c:barChart>
      <c:catAx>
        <c:axId val="154388352"/>
        <c:scaling>
          <c:orientation val="minMax"/>
        </c:scaling>
        <c:axPos val="b"/>
        <c:tickLblPos val="nextTo"/>
        <c:crossAx val="154389888"/>
        <c:crosses val="autoZero"/>
        <c:auto val="1"/>
        <c:lblAlgn val="ctr"/>
        <c:lblOffset val="100"/>
      </c:catAx>
      <c:valAx>
        <c:axId val="154389888"/>
        <c:scaling>
          <c:orientation val="minMax"/>
        </c:scaling>
        <c:axPos val="l"/>
        <c:majorGridlines/>
        <c:numFmt formatCode="General" sourceLinked="1"/>
        <c:tickLblPos val="nextTo"/>
        <c:crossAx val="1543883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BFO'er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'BFO''er'!$B$33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'BFO''er'!$C$32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'BFO''er'!$C$33</c:f>
              <c:numCache>
                <c:formatCode>General</c:formatCode>
                <c:ptCount val="1"/>
                <c:pt idx="0">
                  <c:v>5.7</c:v>
                </c:pt>
              </c:numCache>
            </c:numRef>
          </c:val>
        </c:ser>
        <c:ser>
          <c:idx val="1"/>
          <c:order val="1"/>
          <c:tx>
            <c:strRef>
              <c:f>'BFO''er'!$B$34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'BFO''er'!$C$32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'BFO''er'!$C$34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axId val="154284032"/>
        <c:axId val="154285568"/>
      </c:barChart>
      <c:catAx>
        <c:axId val="154284032"/>
        <c:scaling>
          <c:orientation val="minMax"/>
        </c:scaling>
        <c:axPos val="b"/>
        <c:numFmt formatCode="General" sourceLinked="1"/>
        <c:tickLblPos val="nextTo"/>
        <c:crossAx val="154285568"/>
        <c:crosses val="autoZero"/>
        <c:auto val="1"/>
        <c:lblAlgn val="ctr"/>
        <c:lblOffset val="100"/>
      </c:catAx>
      <c:valAx>
        <c:axId val="154285568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54284032"/>
        <c:crosses val="autoZero"/>
        <c:crossBetween val="between"/>
        <c:majorUnit val="1"/>
      </c:valAx>
    </c:plotArea>
    <c:legend>
      <c:legendPos val="r"/>
      <c:layout/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BFO'er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'BFO''er'!$B$56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'BFO''er'!$C$55:$F$55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'BFO''er'!$C$56:$F$56</c:f>
              <c:numCache>
                <c:formatCode>General</c:formatCode>
                <c:ptCount val="4"/>
                <c:pt idx="0">
                  <c:v>7</c:v>
                </c:pt>
                <c:pt idx="1">
                  <c:v>5.2</c:v>
                </c:pt>
                <c:pt idx="2">
                  <c:v>5.7</c:v>
                </c:pt>
                <c:pt idx="3">
                  <c:v>6</c:v>
                </c:pt>
              </c:numCache>
            </c:numRef>
          </c:val>
        </c:ser>
        <c:ser>
          <c:idx val="1"/>
          <c:order val="1"/>
          <c:tx>
            <c:strRef>
              <c:f>'BFO''er'!$B$57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'BFO''er'!$C$55:$F$55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'BFO''er'!$C$57:$F$57</c:f>
              <c:numCache>
                <c:formatCode>General</c:formatCode>
                <c:ptCount val="4"/>
                <c:pt idx="0">
                  <c:v>7.2</c:v>
                </c:pt>
                <c:pt idx="1">
                  <c:v>4</c:v>
                </c:pt>
                <c:pt idx="2">
                  <c:v>5</c:v>
                </c:pt>
                <c:pt idx="3">
                  <c:v>5.4</c:v>
                </c:pt>
              </c:numCache>
            </c:numRef>
          </c:val>
        </c:ser>
        <c:axId val="154307200"/>
        <c:axId val="154403200"/>
      </c:barChart>
      <c:catAx>
        <c:axId val="154307200"/>
        <c:scaling>
          <c:orientation val="minMax"/>
        </c:scaling>
        <c:axPos val="b"/>
        <c:tickLblPos val="nextTo"/>
        <c:crossAx val="154403200"/>
        <c:crosses val="autoZero"/>
        <c:auto val="1"/>
        <c:lblAlgn val="ctr"/>
        <c:lblOffset val="100"/>
      </c:catAx>
      <c:valAx>
        <c:axId val="154403200"/>
        <c:scaling>
          <c:orientation val="minMax"/>
        </c:scaling>
        <c:axPos val="l"/>
        <c:majorGridlines/>
        <c:numFmt formatCode="General" sourceLinked="1"/>
        <c:tickLblPos val="nextTo"/>
        <c:crossAx val="1543072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Ballerup Kommune:</a:t>
            </a:r>
            <a:r>
              <a:rPr lang="da-DK" sz="1400" b="0" baseline="0"/>
              <a:t> Samlet</a:t>
            </a:r>
            <a:endParaRPr lang="da-DK" sz="1400" b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'BK Kommune'!$O$39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'BK Kommune'!$N$40:$N$41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'BK Kommune'!$O$40:$O$41</c:f>
              <c:numCache>
                <c:formatCode>General</c:formatCode>
                <c:ptCount val="2"/>
                <c:pt idx="0">
                  <c:v>1.71</c:v>
                </c:pt>
                <c:pt idx="1">
                  <c:v>1.6800000000000004</c:v>
                </c:pt>
              </c:numCache>
            </c:numRef>
          </c:val>
        </c:ser>
        <c:ser>
          <c:idx val="1"/>
          <c:order val="1"/>
          <c:tx>
            <c:strRef>
              <c:f>'BK Kommune'!$P$39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'BK Kommune'!$N$40:$N$41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'BK Kommune'!$P$40:$P$41</c:f>
              <c:numCache>
                <c:formatCode>General</c:formatCode>
                <c:ptCount val="2"/>
                <c:pt idx="0">
                  <c:v>2.79</c:v>
                </c:pt>
                <c:pt idx="1">
                  <c:v>3.12</c:v>
                </c:pt>
              </c:numCache>
            </c:numRef>
          </c:val>
        </c:ser>
        <c:overlap val="100"/>
        <c:axId val="146101376"/>
        <c:axId val="146102912"/>
      </c:barChart>
      <c:catAx>
        <c:axId val="146101376"/>
        <c:scaling>
          <c:orientation val="minMax"/>
        </c:scaling>
        <c:axPos val="b"/>
        <c:tickLblPos val="nextTo"/>
        <c:crossAx val="146102912"/>
        <c:crosses val="autoZero"/>
        <c:auto val="1"/>
        <c:lblAlgn val="ctr"/>
        <c:lblOffset val="100"/>
      </c:catAx>
      <c:valAx>
        <c:axId val="146102912"/>
        <c:scaling>
          <c:orientation val="minMax"/>
        </c:scaling>
        <c:axPos val="l"/>
        <c:majorGridlines/>
        <c:numFmt formatCode="General" sourceLinked="1"/>
        <c:tickLblPos val="nextTo"/>
        <c:crossAx val="14610137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 baseline="0" dirty="0" err="1" smtClean="0"/>
              <a:t>BFO'er</a:t>
            </a:r>
            <a:r>
              <a:rPr lang="da-DK" sz="1400" b="0" baseline="0" dirty="0" smtClean="0"/>
              <a:t>: Udvikling i kort og langt sygefravær</a:t>
            </a:r>
            <a:endParaRPr lang="da-DK" sz="14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'BFO''er'!$R$8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'BFO''er'!$O$9:$O$10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'BFO''er'!$R$9:$R$10</c:f>
              <c:numCache>
                <c:formatCode>0%</c:formatCode>
                <c:ptCount val="2"/>
                <c:pt idx="0">
                  <c:v>0.34815982739305446</c:v>
                </c:pt>
                <c:pt idx="1">
                  <c:v>0.65184017260694616</c:v>
                </c:pt>
              </c:numCache>
            </c:numRef>
          </c:val>
        </c:ser>
        <c:ser>
          <c:idx val="1"/>
          <c:order val="1"/>
          <c:tx>
            <c:strRef>
              <c:f>'BFO''er'!$S$8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'BFO''er'!$O$9:$O$10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'BFO''er'!$S$9:$S$10</c:f>
              <c:numCache>
                <c:formatCode>0%</c:formatCode>
                <c:ptCount val="2"/>
                <c:pt idx="0">
                  <c:v>0.35388244626995013</c:v>
                </c:pt>
                <c:pt idx="1">
                  <c:v>0.6461175537300502</c:v>
                </c:pt>
              </c:numCache>
            </c:numRef>
          </c:val>
        </c:ser>
        <c:axId val="154432256"/>
        <c:axId val="154433792"/>
      </c:barChart>
      <c:catAx>
        <c:axId val="154432256"/>
        <c:scaling>
          <c:orientation val="minMax"/>
        </c:scaling>
        <c:axPos val="b"/>
        <c:tickLblPos val="nextTo"/>
        <c:crossAx val="154433792"/>
        <c:crosses val="autoZero"/>
        <c:auto val="1"/>
        <c:lblAlgn val="ctr"/>
        <c:lblOffset val="100"/>
      </c:catAx>
      <c:valAx>
        <c:axId val="154433792"/>
        <c:scaling>
          <c:orientation val="minMax"/>
        </c:scaling>
        <c:axPos val="l"/>
        <c:majorGridlines/>
        <c:numFmt formatCode="0%" sourceLinked="1"/>
        <c:tickLblPos val="nextTo"/>
        <c:crossAx val="154432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 err="1" smtClean="0"/>
              <a:t>BFO'er</a:t>
            </a:r>
            <a:r>
              <a:rPr lang="en-US" sz="1400" b="0" dirty="0" smtClean="0"/>
              <a:t>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'BFO''er'!$C$48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'BFO''er'!$B$49:$B$50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'BFO''er'!$C$49:$C$50</c:f>
              <c:numCache>
                <c:formatCode>General</c:formatCode>
                <c:ptCount val="2"/>
                <c:pt idx="0">
                  <c:v>1.9949999999999999</c:v>
                </c:pt>
                <c:pt idx="1">
                  <c:v>1.75</c:v>
                </c:pt>
              </c:numCache>
            </c:numRef>
          </c:val>
        </c:ser>
        <c:ser>
          <c:idx val="1"/>
          <c:order val="1"/>
          <c:tx>
            <c:strRef>
              <c:f>'BFO''er'!$D$48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'BFO''er'!$B$49:$B$50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'BFO''er'!$D$49:$D$50</c:f>
              <c:numCache>
                <c:formatCode>General</c:formatCode>
                <c:ptCount val="2"/>
                <c:pt idx="0">
                  <c:v>3.7050000000000001</c:v>
                </c:pt>
                <c:pt idx="1">
                  <c:v>3.25</c:v>
                </c:pt>
              </c:numCache>
            </c:numRef>
          </c:val>
        </c:ser>
        <c:overlap val="100"/>
        <c:axId val="154455424"/>
        <c:axId val="154485888"/>
      </c:barChart>
      <c:catAx>
        <c:axId val="154455424"/>
        <c:scaling>
          <c:orientation val="minMax"/>
        </c:scaling>
        <c:axPos val="b"/>
        <c:tickLblPos val="nextTo"/>
        <c:crossAx val="154485888"/>
        <c:crosses val="autoZero"/>
        <c:auto val="1"/>
        <c:lblAlgn val="ctr"/>
        <c:lblOffset val="100"/>
      </c:catAx>
      <c:valAx>
        <c:axId val="154485888"/>
        <c:scaling>
          <c:orientation val="minMax"/>
        </c:scaling>
        <c:axPos val="l"/>
        <c:majorGridlines/>
        <c:numFmt formatCode="General" sourceLinked="1"/>
        <c:tickLblPos val="nextTo"/>
        <c:crossAx val="1544554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Skoler excl. BFO'er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'Folkeskoler excl BFO'!$E$40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'Folkeskoler excl BFO'!$F$39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'Folkeskoler excl BFO'!$F$40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</c:ser>
        <c:ser>
          <c:idx val="1"/>
          <c:order val="1"/>
          <c:tx>
            <c:strRef>
              <c:f>'Folkeskoler excl BFO'!$E$41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'Folkeskoler excl BFO'!$F$39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'Folkeskoler excl BFO'!$F$41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axId val="154510848"/>
        <c:axId val="154512384"/>
      </c:barChart>
      <c:catAx>
        <c:axId val="154510848"/>
        <c:scaling>
          <c:orientation val="minMax"/>
        </c:scaling>
        <c:axPos val="b"/>
        <c:numFmt formatCode="General" sourceLinked="1"/>
        <c:tickLblPos val="nextTo"/>
        <c:crossAx val="154512384"/>
        <c:crosses val="autoZero"/>
        <c:auto val="1"/>
        <c:lblAlgn val="ctr"/>
        <c:lblOffset val="100"/>
      </c:catAx>
      <c:valAx>
        <c:axId val="154512384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154510848"/>
        <c:crosses val="autoZero"/>
        <c:crossBetween val="between"/>
        <c:majorUnit val="0.5"/>
      </c:valAx>
    </c:plotArea>
    <c:legend>
      <c:legendPos val="r"/>
      <c:layout/>
    </c:legend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/>
              <a:t>Skoler excl. BFO'er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'Folkeskoler excl BFO (2)'!$H$49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'Folkeskoler excl BFO (2)'!$I$48:$L$48</c:f>
              <c:strCache>
                <c:ptCount val="4"/>
                <c:pt idx="0">
                  <c:v>1. kvartal</c:v>
                </c:pt>
                <c:pt idx="1">
                  <c:v>2. kvartal </c:v>
                </c:pt>
                <c:pt idx="2">
                  <c:v>3 .kvartal</c:v>
                </c:pt>
                <c:pt idx="3">
                  <c:v>Total 1-3. kvartal </c:v>
                </c:pt>
              </c:strCache>
            </c:strRef>
          </c:cat>
          <c:val>
            <c:numRef>
              <c:f>'Folkeskoler excl BFO (2)'!$I$49:$L$49</c:f>
              <c:numCache>
                <c:formatCode>0.0%</c:formatCode>
                <c:ptCount val="4"/>
                <c:pt idx="0">
                  <c:v>7.3072194612285729E-2</c:v>
                </c:pt>
                <c:pt idx="1">
                  <c:v>3.2908092317725152E-2</c:v>
                </c:pt>
                <c:pt idx="2">
                  <c:v>3.4276892479548737E-2</c:v>
                </c:pt>
                <c:pt idx="3">
                  <c:v>4.6533475957357864E-2</c:v>
                </c:pt>
              </c:numCache>
            </c:numRef>
          </c:val>
        </c:ser>
        <c:ser>
          <c:idx val="1"/>
          <c:order val="1"/>
          <c:tx>
            <c:strRef>
              <c:f>'Folkeskoler excl BFO (2)'!$H$50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'Folkeskoler excl BFO (2)'!$I$48:$L$48</c:f>
              <c:strCache>
                <c:ptCount val="4"/>
                <c:pt idx="0">
                  <c:v>1. kvartal</c:v>
                </c:pt>
                <c:pt idx="1">
                  <c:v>2. kvartal </c:v>
                </c:pt>
                <c:pt idx="2">
                  <c:v>3 .kvartal</c:v>
                </c:pt>
                <c:pt idx="3">
                  <c:v>Total 1-3. kvartal </c:v>
                </c:pt>
              </c:strCache>
            </c:strRef>
          </c:cat>
          <c:val>
            <c:numRef>
              <c:f>'Folkeskoler excl BFO (2)'!$I$50:$L$50</c:f>
              <c:numCache>
                <c:formatCode>0.0%</c:formatCode>
                <c:ptCount val="4"/>
                <c:pt idx="0">
                  <c:v>7.1404639244064108E-2</c:v>
                </c:pt>
                <c:pt idx="1">
                  <c:v>5.0806821934880043E-2</c:v>
                </c:pt>
                <c:pt idx="2">
                  <c:v>3.5918872327271346E-2</c:v>
                </c:pt>
                <c:pt idx="3">
                  <c:v>5.2669956034436666E-2</c:v>
                </c:pt>
              </c:numCache>
            </c:numRef>
          </c:val>
        </c:ser>
        <c:axId val="154562944"/>
        <c:axId val="154564480"/>
      </c:barChart>
      <c:catAx>
        <c:axId val="154562944"/>
        <c:scaling>
          <c:orientation val="minMax"/>
        </c:scaling>
        <c:axPos val="b"/>
        <c:tickLblPos val="nextTo"/>
        <c:crossAx val="154564480"/>
        <c:crosses val="autoZero"/>
        <c:auto val="1"/>
        <c:lblAlgn val="ctr"/>
        <c:lblOffset val="100"/>
      </c:catAx>
      <c:valAx>
        <c:axId val="154564480"/>
        <c:scaling>
          <c:orientation val="minMax"/>
        </c:scaling>
        <c:axPos val="l"/>
        <c:majorGridlines/>
        <c:numFmt formatCode="0.0%" sourceLinked="1"/>
        <c:tickLblPos val="nextTo"/>
        <c:crossAx val="1545629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Skoler</a:t>
            </a:r>
            <a:r>
              <a:rPr lang="da-DK" sz="1400" b="0" baseline="0"/>
              <a:t> excl. BFO'er:</a:t>
            </a:r>
          </a:p>
          <a:p>
            <a:pPr>
              <a:defRPr sz="1400" b="0"/>
            </a:pPr>
            <a:r>
              <a:rPr lang="da-DK" sz="1400" b="0" baseline="0"/>
              <a:t>Udvikling i kort og langt sygefravær</a:t>
            </a:r>
            <a:endParaRPr lang="da-DK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'Skoler excl. bfo'!$G$40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'Skoler excl. bfo'!$A$41:$A$42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'Skoler excl. bfo'!$G$41:$G$42</c:f>
              <c:numCache>
                <c:formatCode>0.0%</c:formatCode>
                <c:ptCount val="2"/>
                <c:pt idx="0">
                  <c:v>0.50701538135603419</c:v>
                </c:pt>
                <c:pt idx="1">
                  <c:v>0.49298461864396587</c:v>
                </c:pt>
              </c:numCache>
            </c:numRef>
          </c:val>
        </c:ser>
        <c:ser>
          <c:idx val="1"/>
          <c:order val="1"/>
          <c:tx>
            <c:strRef>
              <c:f>'Skoler excl. bfo'!$H$40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'Skoler excl. bfo'!$A$41:$A$42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'Skoler excl. bfo'!$H$41:$H$42</c:f>
              <c:numCache>
                <c:formatCode>0.0%</c:formatCode>
                <c:ptCount val="2"/>
                <c:pt idx="0">
                  <c:v>0.36006719405593207</c:v>
                </c:pt>
                <c:pt idx="1">
                  <c:v>0.63993280594406787</c:v>
                </c:pt>
              </c:numCache>
            </c:numRef>
          </c:val>
        </c:ser>
        <c:axId val="154605824"/>
        <c:axId val="154607616"/>
      </c:barChart>
      <c:catAx>
        <c:axId val="154605824"/>
        <c:scaling>
          <c:orientation val="minMax"/>
        </c:scaling>
        <c:axPos val="b"/>
        <c:numFmt formatCode="General" sourceLinked="1"/>
        <c:tickLblPos val="nextTo"/>
        <c:crossAx val="154607616"/>
        <c:crosses val="autoZero"/>
        <c:auto val="1"/>
        <c:lblAlgn val="ctr"/>
        <c:lblOffset val="100"/>
      </c:catAx>
      <c:valAx>
        <c:axId val="154607616"/>
        <c:scaling>
          <c:orientation val="minMax"/>
        </c:scaling>
        <c:axPos val="l"/>
        <c:majorGridlines/>
        <c:numFmt formatCode="0.0%" sourceLinked="1"/>
        <c:tickLblPos val="nextTo"/>
        <c:crossAx val="1546058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 err="1"/>
              <a:t>Skoler</a:t>
            </a:r>
            <a:r>
              <a:rPr lang="en-US" sz="1400" b="0" dirty="0"/>
              <a:t> excl. </a:t>
            </a:r>
            <a:r>
              <a:rPr lang="en-US" sz="1400" b="0" dirty="0" err="1" smtClean="0"/>
              <a:t>BFO'er</a:t>
            </a:r>
            <a:r>
              <a:rPr lang="en-US" sz="1400" b="0" dirty="0" smtClean="0"/>
              <a:t>: </a:t>
            </a:r>
            <a:r>
              <a:rPr lang="en-US" sz="1400" b="0" i="0" u="none" strike="noStrike" baseline="0" dirty="0" err="1" smtClean="0"/>
              <a:t>Samlet</a:t>
            </a:r>
            <a:r>
              <a:rPr lang="en-US" sz="1400" b="0" i="0" u="none" strike="noStrike" baseline="0" dirty="0" smtClean="0"/>
              <a:t> </a:t>
            </a:r>
            <a:r>
              <a:rPr lang="en-US" sz="1400" b="0" i="0" u="none" strike="noStrike" baseline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'Folkeskoler excl BFO'!$E$57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'Folkeskoler excl BFO'!$D$58:$D$59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'Folkeskoler excl BFO'!$E$58:$E$59</c:f>
              <c:numCache>
                <c:formatCode>General</c:formatCode>
                <c:ptCount val="2"/>
                <c:pt idx="0">
                  <c:v>1.6731</c:v>
                </c:pt>
                <c:pt idx="1">
                  <c:v>1.26</c:v>
                </c:pt>
              </c:numCache>
            </c:numRef>
          </c:val>
        </c:ser>
        <c:ser>
          <c:idx val="1"/>
          <c:order val="1"/>
          <c:tx>
            <c:strRef>
              <c:f>'Folkeskoler excl BFO'!$F$57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'Folkeskoler excl BFO'!$D$58:$D$59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'Folkeskoler excl BFO'!$F$58:$F$59</c:f>
              <c:numCache>
                <c:formatCode>General</c:formatCode>
                <c:ptCount val="2"/>
                <c:pt idx="0">
                  <c:v>1.6268999999999998</c:v>
                </c:pt>
                <c:pt idx="1">
                  <c:v>2.2400000000000002</c:v>
                </c:pt>
              </c:numCache>
            </c:numRef>
          </c:val>
        </c:ser>
        <c:overlap val="100"/>
        <c:axId val="154641536"/>
        <c:axId val="154643072"/>
      </c:barChart>
      <c:catAx>
        <c:axId val="154641536"/>
        <c:scaling>
          <c:orientation val="minMax"/>
        </c:scaling>
        <c:axPos val="b"/>
        <c:tickLblPos val="nextTo"/>
        <c:crossAx val="154643072"/>
        <c:crosses val="autoZero"/>
        <c:auto val="1"/>
        <c:lblAlgn val="ctr"/>
        <c:lblOffset val="100"/>
      </c:catAx>
      <c:valAx>
        <c:axId val="154643072"/>
        <c:scaling>
          <c:orientation val="minMax"/>
        </c:scaling>
        <c:axPos val="l"/>
        <c:majorGridlines/>
        <c:numFmt formatCode="General" sourceLinked="1"/>
        <c:tickLblPos val="nextTo"/>
        <c:crossAx val="1546415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'BK Kommune'!$O$52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'BK Kommune'!$N$53:$N$60</c:f>
              <c:strCache>
                <c:ptCount val="8"/>
                <c:pt idx="0">
                  <c:v>1. kvartal 2013</c:v>
                </c:pt>
                <c:pt idx="1">
                  <c:v>1. kvartal 2014</c:v>
                </c:pt>
                <c:pt idx="2">
                  <c:v>2. kvartal 2013</c:v>
                </c:pt>
                <c:pt idx="3">
                  <c:v>2. kvartal 2014</c:v>
                </c:pt>
                <c:pt idx="4">
                  <c:v>3. kvartal 2013</c:v>
                </c:pt>
                <c:pt idx="5">
                  <c:v>3.kvartal 2014</c:v>
                </c:pt>
                <c:pt idx="6">
                  <c:v>1-3.kvartal 2013</c:v>
                </c:pt>
                <c:pt idx="7">
                  <c:v>1-3. kvartal 2014</c:v>
                </c:pt>
              </c:strCache>
            </c:strRef>
          </c:cat>
          <c:val>
            <c:numRef>
              <c:f>'BK Kommune'!$O$53:$O$60</c:f>
              <c:numCache>
                <c:formatCode>General</c:formatCode>
                <c:ptCount val="8"/>
                <c:pt idx="0">
                  <c:v>3.4299999999999997</c:v>
                </c:pt>
                <c:pt idx="1">
                  <c:v>2.73</c:v>
                </c:pt>
                <c:pt idx="2">
                  <c:v>1.8800000000000001</c:v>
                </c:pt>
                <c:pt idx="3">
                  <c:v>2.1659999999999999</c:v>
                </c:pt>
                <c:pt idx="4">
                  <c:v>1.71</c:v>
                </c:pt>
                <c:pt idx="5">
                  <c:v>1.645</c:v>
                </c:pt>
                <c:pt idx="6">
                  <c:v>2.3219999999999987</c:v>
                </c:pt>
                <c:pt idx="7">
                  <c:v>2.1840000000000002</c:v>
                </c:pt>
              </c:numCache>
            </c:numRef>
          </c:val>
        </c:ser>
        <c:ser>
          <c:idx val="1"/>
          <c:order val="1"/>
          <c:tx>
            <c:strRef>
              <c:f>'BK Kommune'!$P$52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'BK Kommune'!$N$53:$N$60</c:f>
              <c:strCache>
                <c:ptCount val="8"/>
                <c:pt idx="0">
                  <c:v>1. kvartal 2013</c:v>
                </c:pt>
                <c:pt idx="1">
                  <c:v>1. kvartal 2014</c:v>
                </c:pt>
                <c:pt idx="2">
                  <c:v>2. kvartal 2013</c:v>
                </c:pt>
                <c:pt idx="3">
                  <c:v>2. kvartal 2014</c:v>
                </c:pt>
                <c:pt idx="4">
                  <c:v>3. kvartal 2013</c:v>
                </c:pt>
                <c:pt idx="5">
                  <c:v>3.kvartal 2014</c:v>
                </c:pt>
                <c:pt idx="6">
                  <c:v>1-3.kvartal 2013</c:v>
                </c:pt>
                <c:pt idx="7">
                  <c:v>1-3. kvartal 2014</c:v>
                </c:pt>
              </c:strCache>
            </c:strRef>
          </c:cat>
          <c:val>
            <c:numRef>
              <c:f>'BK Kommune'!$P$53:$P$60</c:f>
              <c:numCache>
                <c:formatCode>General</c:formatCode>
                <c:ptCount val="8"/>
                <c:pt idx="0">
                  <c:v>3.5700000000000003</c:v>
                </c:pt>
                <c:pt idx="1">
                  <c:v>3.7699999999999996</c:v>
                </c:pt>
                <c:pt idx="2">
                  <c:v>2.82</c:v>
                </c:pt>
                <c:pt idx="3">
                  <c:v>3.5340000000000003</c:v>
                </c:pt>
                <c:pt idx="4">
                  <c:v>2.79</c:v>
                </c:pt>
                <c:pt idx="5">
                  <c:v>3.0549999999999997</c:v>
                </c:pt>
                <c:pt idx="6">
                  <c:v>3.0779999999999998</c:v>
                </c:pt>
                <c:pt idx="7">
                  <c:v>3.4159999999999986</c:v>
                </c:pt>
              </c:numCache>
            </c:numRef>
          </c:val>
        </c:ser>
        <c:overlap val="100"/>
        <c:axId val="132944256"/>
        <c:axId val="132946560"/>
      </c:barChart>
      <c:catAx>
        <c:axId val="132944256"/>
        <c:scaling>
          <c:orientation val="minMax"/>
        </c:scaling>
        <c:axPos val="b"/>
        <c:tickLblPos val="nextTo"/>
        <c:crossAx val="132946560"/>
        <c:crosses val="autoZero"/>
        <c:auto val="1"/>
        <c:lblAlgn val="ctr"/>
        <c:lblOffset val="100"/>
      </c:catAx>
      <c:valAx>
        <c:axId val="132946560"/>
        <c:scaling>
          <c:orientation val="minMax"/>
        </c:scaling>
        <c:axPos val="l"/>
        <c:majorGridlines/>
        <c:numFmt formatCode="General" sourceLinked="1"/>
        <c:tickLblPos val="nextTo"/>
        <c:crossAx val="132944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Rådhuset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Rådhuset!$B$62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Rådhuset!$C$61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Rådhuset!$C$62</c:f>
              <c:numCache>
                <c:formatCode>General</c:formatCode>
                <c:ptCount val="1"/>
                <c:pt idx="0">
                  <c:v>3.8</c:v>
                </c:pt>
              </c:numCache>
            </c:numRef>
          </c:val>
        </c:ser>
        <c:ser>
          <c:idx val="1"/>
          <c:order val="1"/>
          <c:tx>
            <c:strRef>
              <c:f>Rådhuset!$B$63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Rådhuset!$C$61</c:f>
              <c:strCache>
                <c:ptCount val="1"/>
                <c:pt idx="0">
                  <c:v>3. kvartal</c:v>
                </c:pt>
              </c:strCache>
            </c:strRef>
          </c:cat>
          <c:val>
            <c:numRef>
              <c:f>Rådhuset!$C$63</c:f>
              <c:numCache>
                <c:formatCode>General</c:formatCode>
                <c:ptCount val="1"/>
                <c:pt idx="0">
                  <c:v>2.2999999999999998</c:v>
                </c:pt>
              </c:numCache>
            </c:numRef>
          </c:val>
        </c:ser>
        <c:axId val="146136064"/>
        <c:axId val="145888000"/>
      </c:barChart>
      <c:catAx>
        <c:axId val="146136064"/>
        <c:scaling>
          <c:orientation val="minMax"/>
        </c:scaling>
        <c:axPos val="b"/>
        <c:numFmt formatCode="General" sourceLinked="1"/>
        <c:tickLblPos val="nextTo"/>
        <c:crossAx val="145888000"/>
        <c:crosses val="autoZero"/>
        <c:auto val="1"/>
        <c:lblAlgn val="ctr"/>
        <c:lblOffset val="100"/>
      </c:catAx>
      <c:valAx>
        <c:axId val="145888000"/>
        <c:scaling>
          <c:orientation val="minMax"/>
        </c:scaling>
        <c:axPos val="l"/>
        <c:majorGridlines/>
        <c:numFmt formatCode="General" sourceLinked="1"/>
        <c:tickLblPos val="nextTo"/>
        <c:crossAx val="1461360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/>
            </a:pPr>
            <a:r>
              <a:rPr lang="en-US" sz="1400" b="0" dirty="0" err="1"/>
              <a:t>Rådhuset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Rådhuset!$B$83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Rådhuset!$C$82:$F$82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Rådhuset!$C$83:$F$83</c:f>
              <c:numCache>
                <c:formatCode>General</c:formatCode>
                <c:ptCount val="4"/>
                <c:pt idx="0">
                  <c:v>6.2</c:v>
                </c:pt>
                <c:pt idx="1">
                  <c:v>3.6</c:v>
                </c:pt>
                <c:pt idx="2">
                  <c:v>3.8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Rådhuset!$B$84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Rådhuset!$C$82:$F$82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1-3. kvartal total</c:v>
                </c:pt>
              </c:strCache>
            </c:strRef>
          </c:cat>
          <c:val>
            <c:numRef>
              <c:f>Rådhuset!$C$84:$F$84</c:f>
              <c:numCache>
                <c:formatCode>General</c:formatCode>
                <c:ptCount val="4"/>
                <c:pt idx="0">
                  <c:v>3.5</c:v>
                </c:pt>
                <c:pt idx="1">
                  <c:v>2.8</c:v>
                </c:pt>
                <c:pt idx="2">
                  <c:v>2.2999999999999998</c:v>
                </c:pt>
                <c:pt idx="3">
                  <c:v>2.9</c:v>
                </c:pt>
              </c:numCache>
            </c:numRef>
          </c:val>
        </c:ser>
        <c:axId val="145913728"/>
        <c:axId val="145915264"/>
      </c:barChart>
      <c:catAx>
        <c:axId val="145913728"/>
        <c:scaling>
          <c:orientation val="minMax"/>
        </c:scaling>
        <c:axPos val="b"/>
        <c:tickLblPos val="nextTo"/>
        <c:crossAx val="145915264"/>
        <c:crosses val="autoZero"/>
        <c:auto val="1"/>
        <c:lblAlgn val="ctr"/>
        <c:lblOffset val="100"/>
      </c:catAx>
      <c:valAx>
        <c:axId val="145915264"/>
        <c:scaling>
          <c:orientation val="minMax"/>
        </c:scaling>
        <c:axPos val="l"/>
        <c:majorGridlines/>
        <c:numFmt formatCode="General" sourceLinked="1"/>
        <c:tickLblPos val="nextTo"/>
        <c:crossAx val="1459137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da-DK" sz="1400" b="0"/>
              <a:t>Rådhuset:</a:t>
            </a:r>
            <a:r>
              <a:rPr lang="da-DK" sz="1400" b="0" baseline="0"/>
              <a:t> </a:t>
            </a:r>
          </a:p>
          <a:p>
            <a:pPr>
              <a:defRPr sz="1400" b="0"/>
            </a:pPr>
            <a:r>
              <a:rPr lang="da-DK" sz="1400" b="0" baseline="0"/>
              <a:t>Udviklking i kort og langt sygefravær</a:t>
            </a:r>
            <a:endParaRPr lang="da-DK" sz="1400" b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Rådhuset!$S$8</c:f>
              <c:strCache>
                <c:ptCount val="1"/>
                <c:pt idx="0">
                  <c:v>3. kvartal 2013</c:v>
                </c:pt>
              </c:strCache>
            </c:strRef>
          </c:tx>
          <c:cat>
            <c:strRef>
              <c:f>Rådhuset!$N$9:$N$10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Rådhuset!$S$9:$S$10</c:f>
              <c:numCache>
                <c:formatCode>0%</c:formatCode>
                <c:ptCount val="2"/>
                <c:pt idx="0">
                  <c:v>0.37431352845119953</c:v>
                </c:pt>
                <c:pt idx="1">
                  <c:v>0.62568647154880086</c:v>
                </c:pt>
              </c:numCache>
            </c:numRef>
          </c:val>
        </c:ser>
        <c:ser>
          <c:idx val="1"/>
          <c:order val="1"/>
          <c:tx>
            <c:strRef>
              <c:f>Rådhuset!$T$8</c:f>
              <c:strCache>
                <c:ptCount val="1"/>
                <c:pt idx="0">
                  <c:v>3. kvartal 2014</c:v>
                </c:pt>
              </c:strCache>
            </c:strRef>
          </c:tx>
          <c:cat>
            <c:strRef>
              <c:f>Rådhuset!$N$9:$N$10</c:f>
              <c:strCache>
                <c:ptCount val="2"/>
                <c:pt idx="0">
                  <c:v>Kort sygefravær &lt; 8 dage</c:v>
                </c:pt>
                <c:pt idx="1">
                  <c:v>Langt sygefravær 8+ dage</c:v>
                </c:pt>
              </c:strCache>
            </c:strRef>
          </c:cat>
          <c:val>
            <c:numRef>
              <c:f>Rådhuset!$T$9:$T$10</c:f>
              <c:numCache>
                <c:formatCode>0%</c:formatCode>
                <c:ptCount val="2"/>
                <c:pt idx="0">
                  <c:v>0.61778791419218326</c:v>
                </c:pt>
                <c:pt idx="1">
                  <c:v>0.38221208580781746</c:v>
                </c:pt>
              </c:numCache>
            </c:numRef>
          </c:val>
        </c:ser>
        <c:axId val="145949056"/>
        <c:axId val="145950592"/>
      </c:barChart>
      <c:catAx>
        <c:axId val="145949056"/>
        <c:scaling>
          <c:orientation val="minMax"/>
        </c:scaling>
        <c:axPos val="b"/>
        <c:numFmt formatCode="General" sourceLinked="1"/>
        <c:tickLblPos val="nextTo"/>
        <c:crossAx val="145950592"/>
        <c:crosses val="autoZero"/>
        <c:auto val="1"/>
        <c:lblAlgn val="ctr"/>
        <c:lblOffset val="100"/>
      </c:catAx>
      <c:valAx>
        <c:axId val="145950592"/>
        <c:scaling>
          <c:orientation val="minMax"/>
        </c:scaling>
        <c:axPos val="l"/>
        <c:majorGridlines/>
        <c:numFmt formatCode="0%" sourceLinked="1"/>
        <c:tickLblPos val="nextTo"/>
        <c:crossAx val="1459490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17"/>
  <c:chart>
    <c:title>
      <c:tx>
        <c:rich>
          <a:bodyPr/>
          <a:lstStyle/>
          <a:p>
            <a:pPr>
              <a:defRPr sz="1400" b="0"/>
            </a:pPr>
            <a:r>
              <a:rPr lang="en-US" sz="1400" b="0" dirty="0" err="1" smtClean="0"/>
              <a:t>Rådhuset</a:t>
            </a:r>
            <a:r>
              <a:rPr lang="en-US" sz="1400" b="0" dirty="0" smtClean="0"/>
              <a:t>: </a:t>
            </a:r>
            <a:r>
              <a:rPr lang="en-US" sz="1400" b="0" dirty="0" err="1" smtClean="0"/>
              <a:t>Samlet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oversigt</a:t>
            </a:r>
            <a:endParaRPr lang="en-US" sz="1400" b="0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Rådhuset!$C$76</c:f>
              <c:strCache>
                <c:ptCount val="1"/>
                <c:pt idx="0">
                  <c:v>Kort sygefravær &lt; 8 dage</c:v>
                </c:pt>
              </c:strCache>
            </c:strRef>
          </c:tx>
          <c:cat>
            <c:strRef>
              <c:f>Rådhuset!$B$77:$B$78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Rådhuset!$C$77:$C$78</c:f>
              <c:numCache>
                <c:formatCode>General</c:formatCode>
                <c:ptCount val="2"/>
                <c:pt idx="0">
                  <c:v>1.405999999999999</c:v>
                </c:pt>
                <c:pt idx="1">
                  <c:v>1.425999999999999</c:v>
                </c:pt>
              </c:numCache>
            </c:numRef>
          </c:val>
        </c:ser>
        <c:ser>
          <c:idx val="1"/>
          <c:order val="1"/>
          <c:tx>
            <c:strRef>
              <c:f>Rådhuset!$D$76</c:f>
              <c:strCache>
                <c:ptCount val="1"/>
                <c:pt idx="0">
                  <c:v>Langt sygefravær 8+ dage</c:v>
                </c:pt>
              </c:strCache>
            </c:strRef>
          </c:tx>
          <c:cat>
            <c:strRef>
              <c:f>Rådhuset!$B$77:$B$78</c:f>
              <c:strCache>
                <c:ptCount val="2"/>
                <c:pt idx="0">
                  <c:v>3. kvartal 2013</c:v>
                </c:pt>
                <c:pt idx="1">
                  <c:v>3. kvartal 2014</c:v>
                </c:pt>
              </c:strCache>
            </c:strRef>
          </c:cat>
          <c:val>
            <c:numRef>
              <c:f>Rådhuset!$D$77:$D$78</c:f>
              <c:numCache>
                <c:formatCode>General</c:formatCode>
                <c:ptCount val="2"/>
                <c:pt idx="0">
                  <c:v>2.3939999999999997</c:v>
                </c:pt>
                <c:pt idx="1">
                  <c:v>0.87400000000000011</c:v>
                </c:pt>
              </c:numCache>
            </c:numRef>
          </c:val>
        </c:ser>
        <c:overlap val="100"/>
        <c:axId val="145988224"/>
        <c:axId val="146002304"/>
      </c:barChart>
      <c:catAx>
        <c:axId val="145988224"/>
        <c:scaling>
          <c:orientation val="minMax"/>
        </c:scaling>
        <c:axPos val="b"/>
        <c:tickLblPos val="nextTo"/>
        <c:crossAx val="146002304"/>
        <c:crosses val="autoZero"/>
        <c:auto val="1"/>
        <c:lblAlgn val="ctr"/>
        <c:lblOffset val="100"/>
      </c:catAx>
      <c:valAx>
        <c:axId val="146002304"/>
        <c:scaling>
          <c:orientation val="minMax"/>
        </c:scaling>
        <c:axPos val="l"/>
        <c:majorGridlines/>
        <c:numFmt formatCode="General" sourceLinked="1"/>
        <c:tickLblPos val="nextTo"/>
        <c:crossAx val="145988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548D5-AB42-46C4-BD18-38158D41E15F}" type="datetimeFigureOut">
              <a:rPr lang="da-DK" smtClean="0"/>
              <a:pPr/>
              <a:t>03-12-2014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56911-265F-49FE-AE21-E778A1CF7142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D40451-E592-4F75-9A4A-3B8AEA82A8A1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40451-E592-4F75-9A4A-3B8AEA82A8A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forside_power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9147176" cy="68548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6413" y="2232025"/>
            <a:ext cx="6684962" cy="863600"/>
          </a:xfrm>
        </p:spPr>
        <p:txBody>
          <a:bodyPr anchor="b"/>
          <a:lstStyle>
            <a:lvl1pPr>
              <a:defRPr sz="2400" b="1"/>
            </a:lvl1pPr>
          </a:lstStyle>
          <a:p>
            <a:r>
              <a:rPr lang="da-DK" smtClean="0"/>
              <a:t>Klik for at redigere titeltypografi i masteren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76413" y="3238500"/>
            <a:ext cx="6677025" cy="550863"/>
          </a:xfrm>
        </p:spPr>
        <p:txBody>
          <a:bodyPr rIns="0"/>
          <a:lstStyle>
            <a:lvl1pPr marL="0" indent="0" algn="r">
              <a:buFont typeface="Warnock Pro Subhead" pitchFamily="18" charset="0"/>
              <a:buNone/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43550" y="6534150"/>
            <a:ext cx="2895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777777"/>
                </a:solidFill>
              </a:defRPr>
            </a:lvl1pPr>
          </a:lstStyle>
          <a:p>
            <a:r>
              <a:rPr lang="en-US"/>
              <a:t>www.ballerup.dk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A86133-9929-4FBA-BA3D-C4F05AF3F8E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05575" y="133350"/>
            <a:ext cx="1952625" cy="5992813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47700" y="133350"/>
            <a:ext cx="5705475" cy="5992813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432842-98EF-4DB3-879A-52BE01F9BDF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5B9016-3531-49B3-8C26-BA9FA69242B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07CB0A-AF09-438C-B046-3D6526E215D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47700" y="1600200"/>
            <a:ext cx="3829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29150" y="1600200"/>
            <a:ext cx="3829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9F301B-A7E9-4104-A268-3B0A7D8C4BB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6F56CC-EC21-40B5-9B47-50EA7BD4368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1A4D81-6A4F-40A1-936C-13CC1D1FC2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8E2A47-007D-412D-97C7-13B2CBB3BC6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4FFA08-0BD4-4CDD-A845-0D3CD0999A8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B318AB2-2D7C-4EB8-AFBC-39692D5E761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eader_powerpoin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7175" cy="11509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7100" y="133350"/>
            <a:ext cx="62611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600200"/>
            <a:ext cx="7810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94300" y="6534150"/>
            <a:ext cx="325755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743EFD7-B225-436A-BEA8-B9E3A677BB29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1600">
          <a:solidFill>
            <a:schemeClr val="tx2"/>
          </a:solidFill>
          <a:latin typeface="Verdana" pitchFamily="34" charset="0"/>
        </a:defRPr>
      </a:lvl9pPr>
    </p:titleStyle>
    <p:bodyStyle>
      <a:lvl1pPr marL="274638" indent="-274638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903288" indent="-341313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2pPr>
      <a:lvl3pPr marL="1355725" indent="-276225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3pPr>
      <a:lvl4pPr marL="1982788" indent="-341313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4pPr>
      <a:lvl5pPr marL="27209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5pPr>
      <a:lvl6pPr marL="31781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6pPr>
      <a:lvl7pPr marL="36353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7pPr>
      <a:lvl8pPr marL="40925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8pPr>
      <a:lvl9pPr marL="4549775" indent="-374650" algn="l" rtl="0" eaLnBrk="1" fontAlgn="base" hangingPunct="1">
        <a:spcBef>
          <a:spcPct val="20000"/>
        </a:spcBef>
        <a:spcAft>
          <a:spcPct val="0"/>
        </a:spcAft>
        <a:buFont typeface="Warnock Pro Subhead" pitchFamily="18" charset="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>
          <a:ln/>
        </p:spPr>
        <p:txBody>
          <a:bodyPr/>
          <a:lstStyle/>
          <a:p>
            <a:r>
              <a:rPr lang="en-US"/>
              <a:t>www.ballerup.dk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Sygefravær</a:t>
            </a:r>
            <a:endParaRPr lang="da-D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i Ballerup Kommune 3. kvartal 2013 &amp; 2014 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2d – Rådhuset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04568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3a - Beskæftigelsesområdet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3b – Udvikling i sygefravær</a:t>
            </a:r>
            <a:br>
              <a:rPr lang="da-DK" dirty="0" smtClean="0"/>
            </a:br>
            <a:r>
              <a:rPr lang="da-DK" dirty="0" smtClean="0"/>
              <a:t>Beskæftigelsesområdet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3c – Beskæftigelsesområdet</a:t>
            </a:r>
            <a:br>
              <a:rPr lang="da-DK" dirty="0" smtClean="0"/>
            </a:br>
            <a:r>
              <a:rPr lang="da-DK" dirty="0" smtClean="0"/>
              <a:t> 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3d – Beskæftigelsesområdet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4a – By, kultur og erhverv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4b – Udvikling i sygefravær</a:t>
            </a:r>
            <a:br>
              <a:rPr lang="da-DK" dirty="0" smtClean="0"/>
            </a:br>
            <a:r>
              <a:rPr lang="da-DK" dirty="0" smtClean="0"/>
              <a:t>By, Kultur og Erhverv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4c – By, kultur og erhverv</a:t>
            </a:r>
            <a:br>
              <a:rPr lang="da-DK" dirty="0" smtClean="0"/>
            </a:br>
            <a:r>
              <a:rPr lang="da-DK" dirty="0" smtClean="0"/>
              <a:t> 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4d – By, Kultur og Erhverv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5a – Hjemmeplejen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1063951" y="1672839"/>
          <a:ext cx="7379294" cy="4745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1a - Det samlede sygefravær i Ballerup Kommune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474291" y="1487212"/>
          <a:ext cx="8028773" cy="4845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5b – Udvikling i sygefravær</a:t>
            </a:r>
            <a:br>
              <a:rPr lang="da-DK" dirty="0" smtClean="0"/>
            </a:br>
            <a:r>
              <a:rPr lang="da-DK" dirty="0" smtClean="0"/>
              <a:t>Hjemmeplejen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5c – Hjemmeplejen</a:t>
            </a:r>
            <a:br>
              <a:rPr lang="da-DK" dirty="0" smtClean="0"/>
            </a:br>
            <a:r>
              <a:rPr lang="da-DK" dirty="0" smtClean="0"/>
              <a:t> 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5d – By, Kultur og Erhverv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6a – Plejecentre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6b – Udvikling i sygefravær</a:t>
            </a:r>
            <a:br>
              <a:rPr lang="da-DK" dirty="0" smtClean="0"/>
            </a:br>
            <a:r>
              <a:rPr lang="da-DK" dirty="0" smtClean="0"/>
              <a:t>Plejecentre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6c – Plejecentre</a:t>
            </a:r>
            <a:br>
              <a:rPr lang="da-DK" dirty="0" smtClean="0"/>
            </a:br>
            <a:r>
              <a:rPr lang="da-DK" dirty="0" smtClean="0"/>
              <a:t> 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6d – Plejecentre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7a – Handicap og Psykiatri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7b – Udvikling i sygefravær</a:t>
            </a:r>
            <a:br>
              <a:rPr lang="da-DK" dirty="0" smtClean="0"/>
            </a:br>
            <a:r>
              <a:rPr lang="da-DK" dirty="0" smtClean="0"/>
              <a:t>Handicap og Psykiatri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7c – Handicap og Psykiatri</a:t>
            </a:r>
            <a:br>
              <a:rPr lang="da-DK" dirty="0" smtClean="0"/>
            </a:br>
            <a:r>
              <a:rPr lang="da-DK" dirty="0" smtClean="0"/>
              <a:t>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1b – Udvikling i sygefravær i Ballerup Kommune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658025" y="1572425"/>
          <a:ext cx="7853585" cy="4495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7d – Handicap og Psykiatri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8a - Dagtilbud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8b – Udvikling i sygefravær</a:t>
            </a:r>
            <a:br>
              <a:rPr lang="da-DK" dirty="0" smtClean="0"/>
            </a:br>
            <a:r>
              <a:rPr lang="da-DK" dirty="0" smtClean="0"/>
              <a:t>Rådhuset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8c – Dagtilbud</a:t>
            </a:r>
            <a:br>
              <a:rPr lang="da-DK" dirty="0" smtClean="0"/>
            </a:br>
            <a:r>
              <a:rPr lang="da-DK" dirty="0" smtClean="0"/>
              <a:t> 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8d – Dagtilbud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9a - Klubber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9b – Udvikling i sygefravær</a:t>
            </a:r>
            <a:br>
              <a:rPr lang="da-DK" dirty="0" smtClean="0"/>
            </a:br>
            <a:r>
              <a:rPr lang="da-DK" dirty="0" smtClean="0"/>
              <a:t>Klubber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9c – Klubber</a:t>
            </a:r>
            <a:br>
              <a:rPr lang="da-DK" dirty="0" smtClean="0"/>
            </a:br>
            <a:r>
              <a:rPr lang="da-DK" dirty="0" smtClean="0"/>
              <a:t> 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9d – Klubber</a:t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10a – </a:t>
            </a:r>
            <a:r>
              <a:rPr lang="da-DK" dirty="0" err="1" smtClean="0"/>
              <a:t>BFO’er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1c - Det samlede sygefravær i Ballerup Kommune</a:t>
            </a:r>
            <a:br>
              <a:rPr lang="da-DK" dirty="0" smtClean="0"/>
            </a:br>
            <a:r>
              <a:rPr lang="da-DK" dirty="0" smtClean="0"/>
              <a:t>	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602479" y="1672839"/>
          <a:ext cx="7866404" cy="4591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10b – Udvikling i sygefravær</a:t>
            </a:r>
            <a:br>
              <a:rPr lang="da-DK" dirty="0" smtClean="0"/>
            </a:br>
            <a:r>
              <a:rPr lang="da-DK" dirty="0" err="1" smtClean="0"/>
              <a:t>BFO’er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10b – </a:t>
            </a:r>
            <a:r>
              <a:rPr lang="da-DK" dirty="0" err="1" smtClean="0"/>
              <a:t>BFO’er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10c – </a:t>
            </a:r>
            <a:r>
              <a:rPr lang="da-DK" dirty="0" err="1" smtClean="0"/>
              <a:t>BFO’er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57733-2D9F-43FD-B695-120FF1157AE7}" type="slidenum">
              <a:rPr lang="en-US"/>
              <a:pPr/>
              <a:t>43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11a – Skoler </a:t>
            </a:r>
            <a:r>
              <a:rPr lang="da-DK" dirty="0" err="1" smtClean="0"/>
              <a:t>excl</a:t>
            </a:r>
            <a:r>
              <a:rPr lang="da-DK" dirty="0" smtClean="0"/>
              <a:t>. BFO</a:t>
            </a:r>
            <a:endParaRPr lang="da-DK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653752" y="1587380"/>
          <a:ext cx="7815130" cy="4565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11b – Udvikling i sygefravær</a:t>
            </a:r>
            <a:br>
              <a:rPr lang="da-DK" dirty="0" smtClean="0"/>
            </a:br>
            <a:r>
              <a:rPr lang="da-DK" dirty="0" smtClean="0"/>
              <a:t>Rådhuset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11c – Skoler </a:t>
            </a:r>
            <a:r>
              <a:rPr lang="da-DK" dirty="0" err="1" smtClean="0"/>
              <a:t>excl</a:t>
            </a:r>
            <a:r>
              <a:rPr lang="da-DK" dirty="0" smtClean="0"/>
              <a:t>. BFO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11d – Skoler </a:t>
            </a:r>
            <a:r>
              <a:rPr lang="da-DK" dirty="0" err="1" smtClean="0"/>
              <a:t>excl</a:t>
            </a:r>
            <a:r>
              <a:rPr lang="da-DK" dirty="0" smtClean="0"/>
              <a:t>. </a:t>
            </a:r>
            <a:r>
              <a:rPr lang="da-DK" dirty="0" err="1" smtClean="0"/>
              <a:t>BFO’er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Samlet oversigt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513935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1d - Det samlede sygefravær i Ballerup Kommune</a:t>
            </a:r>
            <a:br>
              <a:rPr lang="da-DK" dirty="0" smtClean="0"/>
            </a:br>
            <a:r>
              <a:rPr lang="da-DK" dirty="0" smtClean="0"/>
              <a:t>	Samlet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30042" y="1298815"/>
          <a:ext cx="8352159" cy="4814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395508" y="305879"/>
            <a:ext cx="6261100" cy="576263"/>
          </a:xfrm>
        </p:spPr>
        <p:txBody>
          <a:bodyPr/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da-DK" dirty="0" smtClean="0">
                <a:solidFill>
                  <a:schemeClr val="bg1"/>
                </a:solidFill>
              </a:rPr>
              <a:t>Tabel 1e - Sygefravær  i BK: </a:t>
            </a:r>
            <a:br>
              <a:rPr lang="da-DK" dirty="0" smtClean="0">
                <a:solidFill>
                  <a:schemeClr val="bg1"/>
                </a:solidFill>
              </a:rPr>
            </a:br>
            <a:r>
              <a:rPr lang="da-DK" dirty="0" smtClean="0">
                <a:solidFill>
                  <a:schemeClr val="bg1"/>
                </a:solidFill>
              </a:rPr>
              <a:t>Udvikling i sygefraværsprocent samt langt og kort sygefravær </a:t>
            </a:r>
            <a:endParaRPr lang="da-DK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2a - Rådhuset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2b – Udvikling i sygefravær</a:t>
            </a:r>
            <a:br>
              <a:rPr lang="da-DK" dirty="0" smtClean="0"/>
            </a:br>
            <a:r>
              <a:rPr lang="da-DK" dirty="0" smtClean="0"/>
              <a:t>Rådhuset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Tabel 2c – Rådhuset</a:t>
            </a:r>
            <a:br>
              <a:rPr lang="da-DK" dirty="0" smtClean="0"/>
            </a:br>
            <a:r>
              <a:rPr lang="da-DK" dirty="0" smtClean="0"/>
              <a:t> Fordeling af kort- og langvarigt sygefravær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B9016-3531-49B3-8C26-BA9FA69242B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idx="1"/>
          </p:nvPr>
        </p:nvGraphicFramePr>
        <p:xfrm>
          <a:off x="647700" y="1600200"/>
          <a:ext cx="78105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allerup logo">
  <a:themeElements>
    <a:clrScheme name="Kontortema 2">
      <a:dk1>
        <a:srgbClr val="000000"/>
      </a:dk1>
      <a:lt1>
        <a:srgbClr val="FFFFFF"/>
      </a:lt1>
      <a:dk2>
        <a:srgbClr val="FFFFFF"/>
      </a:dk2>
      <a:lt2>
        <a:srgbClr val="C40075"/>
      </a:lt2>
      <a:accent1>
        <a:srgbClr val="007AAF"/>
      </a:accent1>
      <a:accent2>
        <a:srgbClr val="94AF2A"/>
      </a:accent2>
      <a:accent3>
        <a:srgbClr val="FFFFFF"/>
      </a:accent3>
      <a:accent4>
        <a:srgbClr val="000000"/>
      </a:accent4>
      <a:accent5>
        <a:srgbClr val="AABED4"/>
      </a:accent5>
      <a:accent6>
        <a:srgbClr val="869E25"/>
      </a:accent6>
      <a:hlink>
        <a:srgbClr val="C4161C"/>
      </a:hlink>
      <a:folHlink>
        <a:srgbClr val="C96419"/>
      </a:folHlink>
    </a:clrScheme>
    <a:fontScheme name="Kontorte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ontortema 1">
        <a:dk1>
          <a:srgbClr val="000000"/>
        </a:dk1>
        <a:lt1>
          <a:srgbClr val="FFFFFF"/>
        </a:lt1>
        <a:dk2>
          <a:srgbClr val="000000"/>
        </a:dk2>
        <a:lt2>
          <a:srgbClr val="C40075"/>
        </a:lt2>
        <a:accent1>
          <a:srgbClr val="007AAF"/>
        </a:accent1>
        <a:accent2>
          <a:srgbClr val="94AF2A"/>
        </a:accent2>
        <a:accent3>
          <a:srgbClr val="FFFFFF"/>
        </a:accent3>
        <a:accent4>
          <a:srgbClr val="000000"/>
        </a:accent4>
        <a:accent5>
          <a:srgbClr val="AABED4"/>
        </a:accent5>
        <a:accent6>
          <a:srgbClr val="869E25"/>
        </a:accent6>
        <a:hlink>
          <a:srgbClr val="C4161C"/>
        </a:hlink>
        <a:folHlink>
          <a:srgbClr val="C964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FFFFFF"/>
        </a:dk2>
        <a:lt2>
          <a:srgbClr val="C40075"/>
        </a:lt2>
        <a:accent1>
          <a:srgbClr val="007AAF"/>
        </a:accent1>
        <a:accent2>
          <a:srgbClr val="94AF2A"/>
        </a:accent2>
        <a:accent3>
          <a:srgbClr val="FFFFFF"/>
        </a:accent3>
        <a:accent4>
          <a:srgbClr val="000000"/>
        </a:accent4>
        <a:accent5>
          <a:srgbClr val="AABED4"/>
        </a:accent5>
        <a:accent6>
          <a:srgbClr val="869E25"/>
        </a:accent6>
        <a:hlink>
          <a:srgbClr val="C4161C"/>
        </a:hlink>
        <a:folHlink>
          <a:srgbClr val="C964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Ballerup logo</Template>
  <TotalTime>895</TotalTime>
  <Words>504</Words>
  <Application>Microsoft Office PowerPoint</Application>
  <PresentationFormat>Skærmshow (4:3)</PresentationFormat>
  <Paragraphs>139</Paragraphs>
  <Slides>46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46</vt:i4>
      </vt:variant>
    </vt:vector>
  </HeadingPairs>
  <TitlesOfParts>
    <vt:vector size="47" baseType="lpstr">
      <vt:lpstr>Ballerup logo</vt:lpstr>
      <vt:lpstr>Sygefravær</vt:lpstr>
      <vt:lpstr>Tabel 1a - Det samlede sygefravær i Ballerup Kommune</vt:lpstr>
      <vt:lpstr>Tabel 1b – Udvikling i sygefravær i Ballerup Kommune</vt:lpstr>
      <vt:lpstr>Tabel 1c - Det samlede sygefravær i Ballerup Kommune  Fordeling af kort- og langvarigt sygefravær </vt:lpstr>
      <vt:lpstr>Tabel 1d - Det samlede sygefravær i Ballerup Kommune  Samlet</vt:lpstr>
      <vt:lpstr>Tabel 1e - Sygefravær  i BK:  Udvikling i sygefraværsprocent samt langt og kort sygefravær </vt:lpstr>
      <vt:lpstr>Tabel 2a - Rådhuset</vt:lpstr>
      <vt:lpstr>Tabel 2b – Udvikling i sygefravær Rådhuset</vt:lpstr>
      <vt:lpstr>Tabel 2c – Rådhuset  Fordeling af kort- og langvarigt sygefravær </vt:lpstr>
      <vt:lpstr>Tabel 2d – Rådhuset  Samlet oversigt </vt:lpstr>
      <vt:lpstr>Tabel 3a - Beskæftigelsesområdet</vt:lpstr>
      <vt:lpstr>Tabel 3b – Udvikling i sygefravær Beskæftigelsesområdet</vt:lpstr>
      <vt:lpstr>Tabel 3c – Beskæftigelsesområdet  Fordeling af kort- og langvarigt sygefravær </vt:lpstr>
      <vt:lpstr>Tabel 3d – Beskæftigelsesområdet  Samlet oversigt </vt:lpstr>
      <vt:lpstr>Tabel 4a – By, kultur og erhverv</vt:lpstr>
      <vt:lpstr>Tabel 4b – Udvikling i sygefravær By, Kultur og Erhverv</vt:lpstr>
      <vt:lpstr>Tabel 4c – By, kultur og erhverv  Fordeling af kort- og langvarigt sygefravær </vt:lpstr>
      <vt:lpstr>Tabel 4d – By, Kultur og Erhverv  Samlet oversigt </vt:lpstr>
      <vt:lpstr>Tabel 5a – Hjemmeplejen</vt:lpstr>
      <vt:lpstr>Tabel 5b – Udvikling i sygefravær Hjemmeplejen</vt:lpstr>
      <vt:lpstr>Tabel 5c – Hjemmeplejen  Fordeling af kort- og langvarigt sygefravær </vt:lpstr>
      <vt:lpstr>Tabel 5d – By, Kultur og Erhverv  Samlet oversigt </vt:lpstr>
      <vt:lpstr>Tabel 6a – Plejecentre</vt:lpstr>
      <vt:lpstr>Tabel 6b – Udvikling i sygefravær Plejecentre</vt:lpstr>
      <vt:lpstr>Tabel 6c – Plejecentre  Fordeling af kort- og langvarigt sygefravær </vt:lpstr>
      <vt:lpstr>Tabel 6d – Plejecentre  Samlet oversigt </vt:lpstr>
      <vt:lpstr>Tabel 7a – Handicap og Psykiatri</vt:lpstr>
      <vt:lpstr>Tabel 7b – Udvikling i sygefravær Handicap og Psykiatri</vt:lpstr>
      <vt:lpstr>Tabel 7c – Handicap og Psykiatri Fordeling af kort- og langvarigt sygefravær </vt:lpstr>
      <vt:lpstr>Tabel 7d – Handicap og Psykiatri  Samlet oversigt </vt:lpstr>
      <vt:lpstr>Tabel 8a - Dagtilbud</vt:lpstr>
      <vt:lpstr>Tabel 8b – Udvikling i sygefravær Rådhuset</vt:lpstr>
      <vt:lpstr>Tabel 8c – Dagtilbud  Fordeling af kort- og langvarigt sygefravær </vt:lpstr>
      <vt:lpstr>Tabel 8d – Dagtilbud  Samlet oversigt </vt:lpstr>
      <vt:lpstr>Tabel 9a - Klubber</vt:lpstr>
      <vt:lpstr>Tabel 9b – Udvikling i sygefravær Klubber</vt:lpstr>
      <vt:lpstr>Tabel 9c – Klubber  Fordeling af kort- og langvarigt sygefravær </vt:lpstr>
      <vt:lpstr>Tabel 9d – Klubber  Samlet oversigt </vt:lpstr>
      <vt:lpstr>Tabel 10a – BFO’er</vt:lpstr>
      <vt:lpstr>Tabel 10b – Udvikling i sygefravær BFO’er</vt:lpstr>
      <vt:lpstr>Tabel 10b – BFO’er</vt:lpstr>
      <vt:lpstr>Tabel 10c – BFO’er  Samlet oversigt </vt:lpstr>
      <vt:lpstr>Tabel 11a – Skoler excl. BFO</vt:lpstr>
      <vt:lpstr>Tabel 11b – Udvikling i sygefravær Rådhuset</vt:lpstr>
      <vt:lpstr>Tabel 11c – Skoler excl. BFO</vt:lpstr>
      <vt:lpstr>Tabel 11d – Skoler excl. BFO’er  Samlet oversigt </vt:lpstr>
    </vt:vector>
  </TitlesOfParts>
  <Company>Ballerup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Mikkel Baunkilde</dc:creator>
  <cp:lastModifiedBy>Erik Sassersen Møller</cp:lastModifiedBy>
  <cp:revision>96</cp:revision>
  <dcterms:created xsi:type="dcterms:W3CDTF">2014-09-03T07:03:08Z</dcterms:created>
  <dcterms:modified xsi:type="dcterms:W3CDTF">2014-12-03T12:56:01Z</dcterms:modified>
</cp:coreProperties>
</file>