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8" r:id="rId2"/>
    <p:sldId id="269" r:id="rId3"/>
    <p:sldId id="266" r:id="rId4"/>
    <p:sldId id="267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086F2-5B5B-41BB-9DF1-9FC44EAA5DC5}" type="datetimeFigureOut">
              <a:rPr lang="da-DK" smtClean="0"/>
              <a:pPr/>
              <a:t>10-03-2015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296D7-5927-4D58-87D3-0D532B53A8B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4583A-5B0B-4052-AD73-84FE54F03E37}" type="slidenum">
              <a:rPr lang="da-DK">
                <a:solidFill>
                  <a:prstClr val="black"/>
                </a:solidFill>
              </a:rPr>
              <a:pPr/>
              <a:t>3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9147176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76413" y="2232025"/>
            <a:ext cx="6684962" cy="86360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en-US"/>
              <a:t>Klik for at redigere titeltypografi i masteren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76413" y="3238500"/>
            <a:ext cx="6677025" cy="550863"/>
          </a:xfrm>
        </p:spPr>
        <p:txBody>
          <a:bodyPr rIns="0"/>
          <a:lstStyle>
            <a:lvl1pPr marL="0" indent="0" algn="r">
              <a:buFont typeface="Warnock Pro Subhead" pitchFamily="18" charset="0"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Klik for at redigere undertiteltypografien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5543550" y="6534150"/>
            <a:ext cx="2895600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77777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www.ballerup.dk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CFEC6-A076-499D-B2C9-B64F18F52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75" y="133350"/>
            <a:ext cx="1952625" cy="599281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7700" y="133350"/>
            <a:ext cx="5705475" cy="599281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8DA8-860D-44F3-A525-FDC913BD1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647700" y="133350"/>
            <a:ext cx="7810500" cy="599281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5AA6-1DCC-4BFD-AF04-71E0D78174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7100" y="133350"/>
            <a:ext cx="6261100" cy="576263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647700" y="1600200"/>
            <a:ext cx="3829050" cy="45259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4629150" y="1600200"/>
            <a:ext cx="382905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58B16-A13C-4FC8-957A-9A2C07C3F4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51619-9505-4E1E-B74D-D6B0BDA840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AF2D-3DB9-4D23-85B6-8FA4925F7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7700" y="1600200"/>
            <a:ext cx="3829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600200"/>
            <a:ext cx="3829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0182-CBB5-4137-B122-E43CB57A00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FDE4D-45F2-4EE3-BEA5-F560B14C99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4398-1BF9-4190-8063-0DD5088C66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143B7-1983-43BE-B558-A5037994FD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8049-4F5C-4089-A1A9-D4F4A39920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82F67-BA68-4C74-BF5E-2FBE1F4EA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_powerpoin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717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133350"/>
            <a:ext cx="62611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for at redigere titeltypografi i masteren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00200"/>
            <a:ext cx="7810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94300" y="6534150"/>
            <a:ext cx="32575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EDCE5D-3E14-45E5-AF54-A1F2362D5FF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9pPr>
    </p:titleStyle>
    <p:bodyStyle>
      <a:lvl1pPr marL="274638" indent="-274638" algn="l" rtl="0" eaLnBrk="0" fontAlgn="base" hangingPunct="0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03288" indent="-341313" algn="l" rtl="0" eaLnBrk="0" fontAlgn="base" hangingPunct="0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2pPr>
      <a:lvl3pPr marL="1355725" indent="-276225" algn="l" rtl="0" eaLnBrk="0" fontAlgn="base" hangingPunct="0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3pPr>
      <a:lvl4pPr marL="1982788" indent="-341313" algn="l" rtl="0" eaLnBrk="0" fontAlgn="base" hangingPunct="0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4pPr>
      <a:lvl5pPr marL="2720975" indent="-374650" algn="l" rtl="0" eaLnBrk="0" fontAlgn="base" hangingPunct="0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5pPr>
      <a:lvl6pPr marL="3178175" indent="-374650" algn="l" rtl="0" fontAlgn="base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6pPr>
      <a:lvl7pPr marL="3635375" indent="-374650" algn="l" rtl="0" fontAlgn="base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7pPr>
      <a:lvl8pPr marL="4092575" indent="-374650" algn="l" rtl="0" fontAlgn="base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8pPr>
      <a:lvl9pPr marL="4549775" indent="-374650" algn="l" rtl="0" fontAlgn="base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Borgermillionen 2015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Indledende drøftelse, Økonomiudvalget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Borgermillionen 2015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Forslag til proces:</a:t>
            </a:r>
          </a:p>
          <a:p>
            <a:endParaRPr lang="da-DK" dirty="0" smtClean="0"/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Bred annoncering i flere mediekanaler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err="1" smtClean="0"/>
              <a:t>Kickoff</a:t>
            </a:r>
            <a:r>
              <a:rPr lang="da-DK" dirty="0" smtClean="0"/>
              <a:t> arrangement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Borgernes udvikling af projektforslag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Administrationens screening af indkomne projektforslag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Udstilling af projekter på Borgertorvet og på bibliotekerne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Bred annoncering i flere mediekanaler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Udvælgelse af projekter til realisering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Realisering af projekter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Evt. vedligeholdelse af projekter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00188"/>
            <a:ext cx="7810500" cy="4525962"/>
          </a:xfrm>
        </p:spPr>
        <p:txBody>
          <a:bodyPr/>
          <a:lstStyle/>
          <a:p>
            <a:pPr marL="342900" indent="-342900" eaLnBrk="1" hangingPunct="1">
              <a:buFont typeface="Warnock Pro Subhead" pitchFamily="18" charset="0"/>
              <a:buNone/>
            </a:pPr>
            <a:r>
              <a:rPr lang="da-DK" dirty="0" smtClean="0"/>
              <a:t>Punkt til drøftelse:</a:t>
            </a:r>
          </a:p>
          <a:p>
            <a:pPr marL="342900" indent="-342900" eaLnBrk="1" hangingPunct="1">
              <a:buFont typeface="Warnock Pro Subhead" pitchFamily="18" charset="0"/>
              <a:buNone/>
            </a:pPr>
            <a:endParaRPr lang="da-DK" dirty="0" smtClean="0"/>
          </a:p>
          <a:p>
            <a:pPr marL="342900" indent="-342900" eaLnBrk="1" hangingPunct="1">
              <a:buFont typeface="Warnock Pro Subhead" pitchFamily="18" charset="0"/>
              <a:buNone/>
            </a:pPr>
            <a:r>
              <a:rPr lang="da-DK" dirty="0" smtClean="0"/>
              <a:t>Hvilke kriterier skal der opstilles for projekterne, så det sikres, at de projekter, der kommer ind, understøtter de to overordnede begreber, fællesskab og naboskab?</a:t>
            </a:r>
          </a:p>
          <a:p>
            <a:pPr marL="342900" indent="-342900" eaLnBrk="1" hangingPunct="1">
              <a:buFont typeface="Warnock Pro Subhead" pitchFamily="18" charset="0"/>
              <a:buNone/>
            </a:pPr>
            <a:endParaRPr lang="da-DK" dirty="0" smtClean="0"/>
          </a:p>
          <a:p>
            <a:pPr marL="342900" indent="-342900" eaLnBrk="1" hangingPunct="1">
              <a:buFont typeface="Warnock Pro Subhead" pitchFamily="18" charset="0"/>
              <a:buNone/>
            </a:pPr>
            <a:r>
              <a:rPr lang="da-DK" dirty="0" smtClean="0"/>
              <a:t>Center for By, Kultur og Erhverv foreslår følgende kriterier:</a:t>
            </a:r>
          </a:p>
          <a:p>
            <a:pPr marL="342900" indent="-342900" eaLnBrk="1" hangingPunct="1"/>
            <a:r>
              <a:rPr lang="da-DK" dirty="0" smtClean="0"/>
              <a:t>Projekterne skal understøtte nye fællesskabskonstellationer, fx. i et lokalområde eller omkring et tema.</a:t>
            </a:r>
          </a:p>
          <a:p>
            <a:pPr marL="342900" indent="-342900" eaLnBrk="1" hangingPunct="1"/>
            <a:r>
              <a:rPr lang="da-DK" dirty="0" smtClean="0"/>
              <a:t>Projekterne skal som minimum vedrøre 10 mennesker.</a:t>
            </a:r>
          </a:p>
          <a:p>
            <a:pPr marL="342900" indent="-342900" eaLnBrk="1" hangingPunct="1"/>
            <a:r>
              <a:rPr lang="da-DK" dirty="0" smtClean="0"/>
              <a:t>Projekterne skal kunne realiseres inden for et år.</a:t>
            </a:r>
          </a:p>
          <a:p>
            <a:pPr marL="342900" indent="-342900" eaLnBrk="1" hangingPunct="1"/>
            <a:r>
              <a:rPr lang="da-DK" dirty="0" smtClean="0"/>
              <a:t>Både aktiviteter og fysiske anlæg kan komme i </a:t>
            </a:r>
            <a:r>
              <a:rPr lang="da-DK" dirty="0" err="1" smtClean="0"/>
              <a:t>betragning</a:t>
            </a:r>
            <a:r>
              <a:rPr lang="da-DK" dirty="0" smtClean="0"/>
              <a:t>. </a:t>
            </a:r>
          </a:p>
          <a:p>
            <a:pPr marL="342900" indent="-342900" eaLnBrk="1" hangingPunct="1">
              <a:buFont typeface="Warnock Pro Subhead" pitchFamily="18" charset="0"/>
              <a:buNone/>
            </a:pPr>
            <a:endParaRPr lang="da-DK" sz="1400" dirty="0" smtClean="0"/>
          </a:p>
        </p:txBody>
      </p:sp>
      <p:sp>
        <p:nvSpPr>
          <p:cNvPr id="4" name="Tekstboks 3"/>
          <p:cNvSpPr txBox="1"/>
          <p:nvPr/>
        </p:nvSpPr>
        <p:spPr>
          <a:xfrm>
            <a:off x="5786446" y="285728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dirty="0" smtClean="0">
                <a:solidFill>
                  <a:schemeClr val="bg1"/>
                </a:solidFill>
                <a:latin typeface="+mj-lt"/>
              </a:rPr>
              <a:t>Borgermillionen 2015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Borgermillionen 2015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2910" y="1571612"/>
            <a:ext cx="7810500" cy="4525963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>Punkt til drøftelse: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Hvordan skal vinderprojekterne findes?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Center for By, Kultur og Erhverv foreslår følgende tre scenarier: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Ved en demokratisk proces, enten på et borgermøde eller ved digital afstemning, beslutter Ballerup Kommunes borgere selv, hvilke projekter, der skal realiseres.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Politikerne beslutter hvilke projekter, der skal realiseres.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Et bedømmelsesudvalg bestående af frivillige borgere beslutter hvilke projekter, der </a:t>
            </a:r>
            <a:r>
              <a:rPr lang="da-DK" smtClean="0"/>
              <a:t>skal realiseres.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erup logo">
  <a:themeElements>
    <a:clrScheme name="Ballerup logo 2">
      <a:dk1>
        <a:srgbClr val="000000"/>
      </a:dk1>
      <a:lt1>
        <a:srgbClr val="FFFFFF"/>
      </a:lt1>
      <a:dk2>
        <a:srgbClr val="FFFFFF"/>
      </a:dk2>
      <a:lt2>
        <a:srgbClr val="C40075"/>
      </a:lt2>
      <a:accent1>
        <a:srgbClr val="007AAF"/>
      </a:accent1>
      <a:accent2>
        <a:srgbClr val="94AF2A"/>
      </a:accent2>
      <a:accent3>
        <a:srgbClr val="FFFFFF"/>
      </a:accent3>
      <a:accent4>
        <a:srgbClr val="000000"/>
      </a:accent4>
      <a:accent5>
        <a:srgbClr val="AABED4"/>
      </a:accent5>
      <a:accent6>
        <a:srgbClr val="869E25"/>
      </a:accent6>
      <a:hlink>
        <a:srgbClr val="C4161C"/>
      </a:hlink>
      <a:folHlink>
        <a:srgbClr val="C96419"/>
      </a:folHlink>
    </a:clrScheme>
    <a:fontScheme name="Ballerup 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erup logo 1">
        <a:dk1>
          <a:srgbClr val="000000"/>
        </a:dk1>
        <a:lt1>
          <a:srgbClr val="FFFFFF"/>
        </a:lt1>
        <a:dk2>
          <a:srgbClr val="000000"/>
        </a:dk2>
        <a:lt2>
          <a:srgbClr val="C40075"/>
        </a:lt2>
        <a:accent1>
          <a:srgbClr val="007AAF"/>
        </a:accent1>
        <a:accent2>
          <a:srgbClr val="94AF2A"/>
        </a:accent2>
        <a:accent3>
          <a:srgbClr val="FFFFFF"/>
        </a:accent3>
        <a:accent4>
          <a:srgbClr val="000000"/>
        </a:accent4>
        <a:accent5>
          <a:srgbClr val="AABED4"/>
        </a:accent5>
        <a:accent6>
          <a:srgbClr val="869E25"/>
        </a:accent6>
        <a:hlink>
          <a:srgbClr val="C4161C"/>
        </a:hlink>
        <a:folHlink>
          <a:srgbClr val="C964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erup logo 2">
        <a:dk1>
          <a:srgbClr val="000000"/>
        </a:dk1>
        <a:lt1>
          <a:srgbClr val="FFFFFF"/>
        </a:lt1>
        <a:dk2>
          <a:srgbClr val="FFFFFF"/>
        </a:dk2>
        <a:lt2>
          <a:srgbClr val="C40075"/>
        </a:lt2>
        <a:accent1>
          <a:srgbClr val="007AAF"/>
        </a:accent1>
        <a:accent2>
          <a:srgbClr val="94AF2A"/>
        </a:accent2>
        <a:accent3>
          <a:srgbClr val="FFFFFF"/>
        </a:accent3>
        <a:accent4>
          <a:srgbClr val="000000"/>
        </a:accent4>
        <a:accent5>
          <a:srgbClr val="AABED4"/>
        </a:accent5>
        <a:accent6>
          <a:srgbClr val="869E25"/>
        </a:accent6>
        <a:hlink>
          <a:srgbClr val="C4161C"/>
        </a:hlink>
        <a:folHlink>
          <a:srgbClr val="C964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211</Words>
  <Application>Microsoft Office PowerPoint</Application>
  <PresentationFormat>Skærmshow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Ballerup logo</vt:lpstr>
      <vt:lpstr>Borgermillionen 2015</vt:lpstr>
      <vt:lpstr>Borgermillionen 2015</vt:lpstr>
      <vt:lpstr>Dias nummer 3</vt:lpstr>
      <vt:lpstr>Borgermillionen 2015</vt:lpstr>
    </vt:vector>
  </TitlesOfParts>
  <Company>Ballerup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mma</dc:creator>
  <cp:lastModifiedBy>Michala Ahn Hultberg</cp:lastModifiedBy>
  <cp:revision>43</cp:revision>
  <dcterms:created xsi:type="dcterms:W3CDTF">2010-05-04T10:42:45Z</dcterms:created>
  <dcterms:modified xsi:type="dcterms:W3CDTF">2015-03-10T14:32:53Z</dcterms:modified>
</cp:coreProperties>
</file>